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70" r:id="rId4"/>
    <p:sldId id="259" r:id="rId5"/>
    <p:sldId id="260" r:id="rId6"/>
    <p:sldId id="261" r:id="rId7"/>
    <p:sldId id="262" r:id="rId8"/>
    <p:sldId id="264" r:id="rId9"/>
    <p:sldId id="265" r:id="rId10"/>
    <p:sldId id="263" r:id="rId11"/>
    <p:sldId id="266" r:id="rId12"/>
    <p:sldId id="267" r:id="rId13"/>
    <p:sldId id="268" r:id="rId14"/>
    <p:sldId id="258" r:id="rId15"/>
    <p:sldId id="271" r:id="rId16"/>
    <p:sldId id="26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11"/>
    <p:restoredTop sz="94719"/>
  </p:normalViewPr>
  <p:slideViewPr>
    <p:cSldViewPr snapToGrid="0">
      <p:cViewPr varScale="1">
        <p:scale>
          <a:sx n="118" d="100"/>
          <a:sy n="118" d="100"/>
        </p:scale>
        <p:origin x="208" y="9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A0C81-6D47-6D93-8FA9-0914D89DD2C1}"/>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3EE35986-C769-B947-04B4-0CDF55978D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0275A87-B0AB-5190-564B-9A7B506094F9}"/>
              </a:ext>
            </a:extLst>
          </p:cNvPr>
          <p:cNvSpPr>
            <a:spLocks noGrp="1"/>
          </p:cNvSpPr>
          <p:nvPr>
            <p:ph type="dt" sz="half" idx="10"/>
          </p:nvPr>
        </p:nvSpPr>
        <p:spPr/>
        <p:txBody>
          <a:bodyPr/>
          <a:lstStyle/>
          <a:p>
            <a:fld id="{D39B2592-D9BA-BC40-BC81-425D409B2625}" type="datetimeFigureOut">
              <a:rPr lang="en-US" smtClean="0"/>
              <a:t>1/28/24</a:t>
            </a:fld>
            <a:endParaRPr lang="en-US"/>
          </a:p>
        </p:txBody>
      </p:sp>
      <p:sp>
        <p:nvSpPr>
          <p:cNvPr id="5" name="Footer Placeholder 4">
            <a:extLst>
              <a:ext uri="{FF2B5EF4-FFF2-40B4-BE49-F238E27FC236}">
                <a16:creationId xmlns:a16="http://schemas.microsoft.com/office/drawing/2014/main" id="{3DBB24A2-7851-9D3C-96A7-4777C4064E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34EFA-5DBB-FB3B-D238-7EB0994D3A04}"/>
              </a:ext>
            </a:extLst>
          </p:cNvPr>
          <p:cNvSpPr>
            <a:spLocks noGrp="1"/>
          </p:cNvSpPr>
          <p:nvPr>
            <p:ph type="sldNum" sz="quarter" idx="12"/>
          </p:nvPr>
        </p:nvSpPr>
        <p:spPr/>
        <p:txBody>
          <a:bodyPr/>
          <a:lstStyle/>
          <a:p>
            <a:fld id="{B02C8FAB-D348-4A44-829F-70881456DB4B}" type="slidenum">
              <a:rPr lang="en-US" smtClean="0"/>
              <a:t>‹#›</a:t>
            </a:fld>
            <a:endParaRPr lang="en-US"/>
          </a:p>
        </p:txBody>
      </p:sp>
    </p:spTree>
    <p:extLst>
      <p:ext uri="{BB962C8B-B14F-4D97-AF65-F5344CB8AC3E}">
        <p14:creationId xmlns:p14="http://schemas.microsoft.com/office/powerpoint/2010/main" val="1730891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65329-08EF-384F-8D71-34B051E202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428BE5-87C1-55AE-6D81-6E70049528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A4A7D5-77BF-0130-B43F-60E475CD098D}"/>
              </a:ext>
            </a:extLst>
          </p:cNvPr>
          <p:cNvSpPr>
            <a:spLocks noGrp="1"/>
          </p:cNvSpPr>
          <p:nvPr>
            <p:ph type="dt" sz="half" idx="10"/>
          </p:nvPr>
        </p:nvSpPr>
        <p:spPr/>
        <p:txBody>
          <a:bodyPr/>
          <a:lstStyle/>
          <a:p>
            <a:fld id="{D39B2592-D9BA-BC40-BC81-425D409B2625}" type="datetimeFigureOut">
              <a:rPr lang="en-US" smtClean="0"/>
              <a:t>1/28/24</a:t>
            </a:fld>
            <a:endParaRPr lang="en-US"/>
          </a:p>
        </p:txBody>
      </p:sp>
      <p:sp>
        <p:nvSpPr>
          <p:cNvPr id="5" name="Footer Placeholder 4">
            <a:extLst>
              <a:ext uri="{FF2B5EF4-FFF2-40B4-BE49-F238E27FC236}">
                <a16:creationId xmlns:a16="http://schemas.microsoft.com/office/drawing/2014/main" id="{1B137990-31F3-C8A6-B8D5-62B490D911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F4575E-CE7E-4F12-8D36-E64287965F46}"/>
              </a:ext>
            </a:extLst>
          </p:cNvPr>
          <p:cNvSpPr>
            <a:spLocks noGrp="1"/>
          </p:cNvSpPr>
          <p:nvPr>
            <p:ph type="sldNum" sz="quarter" idx="12"/>
          </p:nvPr>
        </p:nvSpPr>
        <p:spPr/>
        <p:txBody>
          <a:bodyPr/>
          <a:lstStyle/>
          <a:p>
            <a:fld id="{B02C8FAB-D348-4A44-829F-70881456DB4B}" type="slidenum">
              <a:rPr lang="en-US" smtClean="0"/>
              <a:t>‹#›</a:t>
            </a:fld>
            <a:endParaRPr lang="en-US"/>
          </a:p>
        </p:txBody>
      </p:sp>
    </p:spTree>
    <p:extLst>
      <p:ext uri="{BB962C8B-B14F-4D97-AF65-F5344CB8AC3E}">
        <p14:creationId xmlns:p14="http://schemas.microsoft.com/office/powerpoint/2010/main" val="744585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4F40D2-A66D-B5F9-ACD4-D13E01F753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D60180-504A-2ECF-7F1B-25767994C9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83EDE7-4625-04D4-CC08-5E7F0BC7F254}"/>
              </a:ext>
            </a:extLst>
          </p:cNvPr>
          <p:cNvSpPr>
            <a:spLocks noGrp="1"/>
          </p:cNvSpPr>
          <p:nvPr>
            <p:ph type="dt" sz="half" idx="10"/>
          </p:nvPr>
        </p:nvSpPr>
        <p:spPr/>
        <p:txBody>
          <a:bodyPr/>
          <a:lstStyle/>
          <a:p>
            <a:fld id="{D39B2592-D9BA-BC40-BC81-425D409B2625}" type="datetimeFigureOut">
              <a:rPr lang="en-US" smtClean="0"/>
              <a:t>1/28/24</a:t>
            </a:fld>
            <a:endParaRPr lang="en-US"/>
          </a:p>
        </p:txBody>
      </p:sp>
      <p:sp>
        <p:nvSpPr>
          <p:cNvPr id="5" name="Footer Placeholder 4">
            <a:extLst>
              <a:ext uri="{FF2B5EF4-FFF2-40B4-BE49-F238E27FC236}">
                <a16:creationId xmlns:a16="http://schemas.microsoft.com/office/drawing/2014/main" id="{E57E95AC-8500-AB5D-7166-DFF2F8A968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6452AE-9B6C-0C16-2333-02A7257CDE8D}"/>
              </a:ext>
            </a:extLst>
          </p:cNvPr>
          <p:cNvSpPr>
            <a:spLocks noGrp="1"/>
          </p:cNvSpPr>
          <p:nvPr>
            <p:ph type="sldNum" sz="quarter" idx="12"/>
          </p:nvPr>
        </p:nvSpPr>
        <p:spPr/>
        <p:txBody>
          <a:bodyPr/>
          <a:lstStyle/>
          <a:p>
            <a:fld id="{B02C8FAB-D348-4A44-829F-70881456DB4B}" type="slidenum">
              <a:rPr lang="en-US" smtClean="0"/>
              <a:t>‹#›</a:t>
            </a:fld>
            <a:endParaRPr lang="en-US"/>
          </a:p>
        </p:txBody>
      </p:sp>
    </p:spTree>
    <p:extLst>
      <p:ext uri="{BB962C8B-B14F-4D97-AF65-F5344CB8AC3E}">
        <p14:creationId xmlns:p14="http://schemas.microsoft.com/office/powerpoint/2010/main" val="2311453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C5A6B-94F0-77D3-8CD2-FE92224019CB}"/>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6981EC0-F75D-8D74-6251-2C780A1BE936}"/>
              </a:ext>
            </a:extLst>
          </p:cNvPr>
          <p:cNvSpPr>
            <a:spLocks noGrp="1"/>
          </p:cNvSpPr>
          <p:nvPr>
            <p:ph idx="1"/>
          </p:nvPr>
        </p:nvSpPr>
        <p:spPr/>
        <p:txBody>
          <a:bodyPr/>
          <a:lstStyle>
            <a:lvl1pPr>
              <a:defRPr baseline="0">
                <a:solidFill>
                  <a:schemeClr val="tx2"/>
                </a:solidFill>
              </a:defRPr>
            </a:lvl1pPr>
            <a:lvl2pPr>
              <a:defRPr baseline="0">
                <a:solidFill>
                  <a:srgbClr val="000000"/>
                </a:solidFill>
              </a:defRPr>
            </a:lvl2pPr>
            <a:lvl3pPr>
              <a:defRPr baseline="0">
                <a:solidFill>
                  <a:srgbClr val="000000"/>
                </a:solidFill>
              </a:defRPr>
            </a:lvl3pPr>
            <a:lvl4pPr>
              <a:defRPr baseline="0">
                <a:solidFill>
                  <a:srgbClr val="000000"/>
                </a:solidFill>
              </a:defRPr>
            </a:lvl4pPr>
            <a:lvl5pPr>
              <a:defRPr baseline="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FD5781C-8463-DA7C-19C6-FF65E92B2CFB}"/>
              </a:ext>
            </a:extLst>
          </p:cNvPr>
          <p:cNvSpPr>
            <a:spLocks noGrp="1"/>
          </p:cNvSpPr>
          <p:nvPr>
            <p:ph type="dt" sz="half" idx="10"/>
          </p:nvPr>
        </p:nvSpPr>
        <p:spPr/>
        <p:txBody>
          <a:bodyPr/>
          <a:lstStyle/>
          <a:p>
            <a:fld id="{D39B2592-D9BA-BC40-BC81-425D409B2625}" type="datetimeFigureOut">
              <a:rPr lang="en-US" smtClean="0"/>
              <a:t>1/28/24</a:t>
            </a:fld>
            <a:endParaRPr lang="en-US"/>
          </a:p>
        </p:txBody>
      </p:sp>
      <p:sp>
        <p:nvSpPr>
          <p:cNvPr id="5" name="Footer Placeholder 4">
            <a:extLst>
              <a:ext uri="{FF2B5EF4-FFF2-40B4-BE49-F238E27FC236}">
                <a16:creationId xmlns:a16="http://schemas.microsoft.com/office/drawing/2014/main" id="{1F92F2D0-4DC7-6396-105E-48AFA9FF94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E18538-A387-AE3B-D8C1-5794624EAAB7}"/>
              </a:ext>
            </a:extLst>
          </p:cNvPr>
          <p:cNvSpPr>
            <a:spLocks noGrp="1"/>
          </p:cNvSpPr>
          <p:nvPr>
            <p:ph type="sldNum" sz="quarter" idx="12"/>
          </p:nvPr>
        </p:nvSpPr>
        <p:spPr/>
        <p:txBody>
          <a:bodyPr/>
          <a:lstStyle/>
          <a:p>
            <a:fld id="{B02C8FAB-D348-4A44-829F-70881456DB4B}" type="slidenum">
              <a:rPr lang="en-US" smtClean="0"/>
              <a:t>‹#›</a:t>
            </a:fld>
            <a:endParaRPr lang="en-US"/>
          </a:p>
        </p:txBody>
      </p:sp>
    </p:spTree>
    <p:extLst>
      <p:ext uri="{BB962C8B-B14F-4D97-AF65-F5344CB8AC3E}">
        <p14:creationId xmlns:p14="http://schemas.microsoft.com/office/powerpoint/2010/main" val="1450424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D82E0-6C88-599C-284E-883628B2E2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4A8A19-13AB-2F90-48D6-904AED493B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7EC672-3099-AF6C-EA9B-CE0A7CC623F9}"/>
              </a:ext>
            </a:extLst>
          </p:cNvPr>
          <p:cNvSpPr>
            <a:spLocks noGrp="1"/>
          </p:cNvSpPr>
          <p:nvPr>
            <p:ph type="dt" sz="half" idx="10"/>
          </p:nvPr>
        </p:nvSpPr>
        <p:spPr/>
        <p:txBody>
          <a:bodyPr/>
          <a:lstStyle/>
          <a:p>
            <a:fld id="{D39B2592-D9BA-BC40-BC81-425D409B2625}" type="datetimeFigureOut">
              <a:rPr lang="en-US" smtClean="0"/>
              <a:t>1/28/24</a:t>
            </a:fld>
            <a:endParaRPr lang="en-US"/>
          </a:p>
        </p:txBody>
      </p:sp>
      <p:sp>
        <p:nvSpPr>
          <p:cNvPr id="5" name="Footer Placeholder 4">
            <a:extLst>
              <a:ext uri="{FF2B5EF4-FFF2-40B4-BE49-F238E27FC236}">
                <a16:creationId xmlns:a16="http://schemas.microsoft.com/office/drawing/2014/main" id="{8F807CD8-A601-135F-2708-2712DDA8D7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A3A6E1-0D8C-C526-908F-47BA89746237}"/>
              </a:ext>
            </a:extLst>
          </p:cNvPr>
          <p:cNvSpPr>
            <a:spLocks noGrp="1"/>
          </p:cNvSpPr>
          <p:nvPr>
            <p:ph type="sldNum" sz="quarter" idx="12"/>
          </p:nvPr>
        </p:nvSpPr>
        <p:spPr/>
        <p:txBody>
          <a:bodyPr/>
          <a:lstStyle/>
          <a:p>
            <a:fld id="{B02C8FAB-D348-4A44-829F-70881456DB4B}" type="slidenum">
              <a:rPr lang="en-US" smtClean="0"/>
              <a:t>‹#›</a:t>
            </a:fld>
            <a:endParaRPr lang="en-US"/>
          </a:p>
        </p:txBody>
      </p:sp>
    </p:spTree>
    <p:extLst>
      <p:ext uri="{BB962C8B-B14F-4D97-AF65-F5344CB8AC3E}">
        <p14:creationId xmlns:p14="http://schemas.microsoft.com/office/powerpoint/2010/main" val="887576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49ABF-1006-51D9-0661-F134D5AF78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AA075A-27EC-DB1E-3EF5-A03F4893AB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8AEDC4-420F-B69D-3389-140FA0FBAF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92BBE3-1615-A8ED-77E0-EE7E5403E124}"/>
              </a:ext>
            </a:extLst>
          </p:cNvPr>
          <p:cNvSpPr>
            <a:spLocks noGrp="1"/>
          </p:cNvSpPr>
          <p:nvPr>
            <p:ph type="dt" sz="half" idx="10"/>
          </p:nvPr>
        </p:nvSpPr>
        <p:spPr/>
        <p:txBody>
          <a:bodyPr/>
          <a:lstStyle/>
          <a:p>
            <a:fld id="{D39B2592-D9BA-BC40-BC81-425D409B2625}" type="datetimeFigureOut">
              <a:rPr lang="en-US" smtClean="0"/>
              <a:t>1/28/24</a:t>
            </a:fld>
            <a:endParaRPr lang="en-US"/>
          </a:p>
        </p:txBody>
      </p:sp>
      <p:sp>
        <p:nvSpPr>
          <p:cNvPr id="6" name="Footer Placeholder 5">
            <a:extLst>
              <a:ext uri="{FF2B5EF4-FFF2-40B4-BE49-F238E27FC236}">
                <a16:creationId xmlns:a16="http://schemas.microsoft.com/office/drawing/2014/main" id="{3ED3684B-ACFD-220D-D8B7-D1AACD84E8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ED34FC-B902-D969-A6E0-19F3EF936860}"/>
              </a:ext>
            </a:extLst>
          </p:cNvPr>
          <p:cNvSpPr>
            <a:spLocks noGrp="1"/>
          </p:cNvSpPr>
          <p:nvPr>
            <p:ph type="sldNum" sz="quarter" idx="12"/>
          </p:nvPr>
        </p:nvSpPr>
        <p:spPr/>
        <p:txBody>
          <a:bodyPr/>
          <a:lstStyle/>
          <a:p>
            <a:fld id="{B02C8FAB-D348-4A44-829F-70881456DB4B}" type="slidenum">
              <a:rPr lang="en-US" smtClean="0"/>
              <a:t>‹#›</a:t>
            </a:fld>
            <a:endParaRPr lang="en-US"/>
          </a:p>
        </p:txBody>
      </p:sp>
    </p:spTree>
    <p:extLst>
      <p:ext uri="{BB962C8B-B14F-4D97-AF65-F5344CB8AC3E}">
        <p14:creationId xmlns:p14="http://schemas.microsoft.com/office/powerpoint/2010/main" val="262135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67BEC-09A8-B9C9-CA0E-669D318F48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B9ACCB-61FB-3412-E8B9-BA71A2DE30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617B4F-24D1-A038-C64A-2D44B7CF16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DE5B5F-E7A3-7A07-09A0-4A34875D28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8E2947-0C18-0C58-71B8-D856DC75925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C916CB-4A89-97B8-6B7C-E335E106C998}"/>
              </a:ext>
            </a:extLst>
          </p:cNvPr>
          <p:cNvSpPr>
            <a:spLocks noGrp="1"/>
          </p:cNvSpPr>
          <p:nvPr>
            <p:ph type="dt" sz="half" idx="10"/>
          </p:nvPr>
        </p:nvSpPr>
        <p:spPr/>
        <p:txBody>
          <a:bodyPr/>
          <a:lstStyle/>
          <a:p>
            <a:fld id="{D39B2592-D9BA-BC40-BC81-425D409B2625}" type="datetimeFigureOut">
              <a:rPr lang="en-US" smtClean="0"/>
              <a:t>1/28/24</a:t>
            </a:fld>
            <a:endParaRPr lang="en-US"/>
          </a:p>
        </p:txBody>
      </p:sp>
      <p:sp>
        <p:nvSpPr>
          <p:cNvPr id="8" name="Footer Placeholder 7">
            <a:extLst>
              <a:ext uri="{FF2B5EF4-FFF2-40B4-BE49-F238E27FC236}">
                <a16:creationId xmlns:a16="http://schemas.microsoft.com/office/drawing/2014/main" id="{FDC94377-467F-7FBF-BD74-F83F34354F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77B590-763D-290D-44D7-C104489799B8}"/>
              </a:ext>
            </a:extLst>
          </p:cNvPr>
          <p:cNvSpPr>
            <a:spLocks noGrp="1"/>
          </p:cNvSpPr>
          <p:nvPr>
            <p:ph type="sldNum" sz="quarter" idx="12"/>
          </p:nvPr>
        </p:nvSpPr>
        <p:spPr/>
        <p:txBody>
          <a:bodyPr/>
          <a:lstStyle/>
          <a:p>
            <a:fld id="{B02C8FAB-D348-4A44-829F-70881456DB4B}" type="slidenum">
              <a:rPr lang="en-US" smtClean="0"/>
              <a:t>‹#›</a:t>
            </a:fld>
            <a:endParaRPr lang="en-US"/>
          </a:p>
        </p:txBody>
      </p:sp>
    </p:spTree>
    <p:extLst>
      <p:ext uri="{BB962C8B-B14F-4D97-AF65-F5344CB8AC3E}">
        <p14:creationId xmlns:p14="http://schemas.microsoft.com/office/powerpoint/2010/main" val="1491885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E26C9-335A-8067-5649-772C4E098F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32C275-5E24-10B2-2CB2-8459756C59AB}"/>
              </a:ext>
            </a:extLst>
          </p:cNvPr>
          <p:cNvSpPr>
            <a:spLocks noGrp="1"/>
          </p:cNvSpPr>
          <p:nvPr>
            <p:ph type="dt" sz="half" idx="10"/>
          </p:nvPr>
        </p:nvSpPr>
        <p:spPr/>
        <p:txBody>
          <a:bodyPr/>
          <a:lstStyle/>
          <a:p>
            <a:fld id="{D39B2592-D9BA-BC40-BC81-425D409B2625}" type="datetimeFigureOut">
              <a:rPr lang="en-US" smtClean="0"/>
              <a:t>1/28/24</a:t>
            </a:fld>
            <a:endParaRPr lang="en-US"/>
          </a:p>
        </p:txBody>
      </p:sp>
      <p:sp>
        <p:nvSpPr>
          <p:cNvPr id="4" name="Footer Placeholder 3">
            <a:extLst>
              <a:ext uri="{FF2B5EF4-FFF2-40B4-BE49-F238E27FC236}">
                <a16:creationId xmlns:a16="http://schemas.microsoft.com/office/drawing/2014/main" id="{89F8CFA6-2C64-49D8-D325-56DD68A538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7B7340-B365-4509-B7C1-698FD2F2BD11}"/>
              </a:ext>
            </a:extLst>
          </p:cNvPr>
          <p:cNvSpPr>
            <a:spLocks noGrp="1"/>
          </p:cNvSpPr>
          <p:nvPr>
            <p:ph type="sldNum" sz="quarter" idx="12"/>
          </p:nvPr>
        </p:nvSpPr>
        <p:spPr/>
        <p:txBody>
          <a:bodyPr/>
          <a:lstStyle/>
          <a:p>
            <a:fld id="{B02C8FAB-D348-4A44-829F-70881456DB4B}" type="slidenum">
              <a:rPr lang="en-US" smtClean="0"/>
              <a:t>‹#›</a:t>
            </a:fld>
            <a:endParaRPr lang="en-US"/>
          </a:p>
        </p:txBody>
      </p:sp>
    </p:spTree>
    <p:extLst>
      <p:ext uri="{BB962C8B-B14F-4D97-AF65-F5344CB8AC3E}">
        <p14:creationId xmlns:p14="http://schemas.microsoft.com/office/powerpoint/2010/main" val="95324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9D2732-9C60-91C9-70ED-62E7A71F94AC}"/>
              </a:ext>
            </a:extLst>
          </p:cNvPr>
          <p:cNvSpPr>
            <a:spLocks noGrp="1"/>
          </p:cNvSpPr>
          <p:nvPr>
            <p:ph type="dt" sz="half" idx="10"/>
          </p:nvPr>
        </p:nvSpPr>
        <p:spPr/>
        <p:txBody>
          <a:bodyPr/>
          <a:lstStyle/>
          <a:p>
            <a:fld id="{D39B2592-D9BA-BC40-BC81-425D409B2625}" type="datetimeFigureOut">
              <a:rPr lang="en-US" smtClean="0"/>
              <a:t>1/28/24</a:t>
            </a:fld>
            <a:endParaRPr lang="en-US"/>
          </a:p>
        </p:txBody>
      </p:sp>
      <p:sp>
        <p:nvSpPr>
          <p:cNvPr id="3" name="Footer Placeholder 2">
            <a:extLst>
              <a:ext uri="{FF2B5EF4-FFF2-40B4-BE49-F238E27FC236}">
                <a16:creationId xmlns:a16="http://schemas.microsoft.com/office/drawing/2014/main" id="{B8D8709D-05B3-6389-5FA8-C31053027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CA1D22-C57C-E148-4246-AE3B01F5496C}"/>
              </a:ext>
            </a:extLst>
          </p:cNvPr>
          <p:cNvSpPr>
            <a:spLocks noGrp="1"/>
          </p:cNvSpPr>
          <p:nvPr>
            <p:ph type="sldNum" sz="quarter" idx="12"/>
          </p:nvPr>
        </p:nvSpPr>
        <p:spPr/>
        <p:txBody>
          <a:bodyPr/>
          <a:lstStyle/>
          <a:p>
            <a:fld id="{B02C8FAB-D348-4A44-829F-70881456DB4B}" type="slidenum">
              <a:rPr lang="en-US" smtClean="0"/>
              <a:t>‹#›</a:t>
            </a:fld>
            <a:endParaRPr lang="en-US"/>
          </a:p>
        </p:txBody>
      </p:sp>
    </p:spTree>
    <p:extLst>
      <p:ext uri="{BB962C8B-B14F-4D97-AF65-F5344CB8AC3E}">
        <p14:creationId xmlns:p14="http://schemas.microsoft.com/office/powerpoint/2010/main" val="389239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AD4C8-6EE8-1A3C-C3B1-880B46CE51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34CC4C-37DE-F21B-A636-B1350434EB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54DF7A-DCBC-C10F-480B-4B50C76C4E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E53D79-7D3B-0C7E-2242-84638362F5F3}"/>
              </a:ext>
            </a:extLst>
          </p:cNvPr>
          <p:cNvSpPr>
            <a:spLocks noGrp="1"/>
          </p:cNvSpPr>
          <p:nvPr>
            <p:ph type="dt" sz="half" idx="10"/>
          </p:nvPr>
        </p:nvSpPr>
        <p:spPr/>
        <p:txBody>
          <a:bodyPr/>
          <a:lstStyle/>
          <a:p>
            <a:fld id="{D39B2592-D9BA-BC40-BC81-425D409B2625}" type="datetimeFigureOut">
              <a:rPr lang="en-US" smtClean="0"/>
              <a:t>1/28/24</a:t>
            </a:fld>
            <a:endParaRPr lang="en-US"/>
          </a:p>
        </p:txBody>
      </p:sp>
      <p:sp>
        <p:nvSpPr>
          <p:cNvPr id="6" name="Footer Placeholder 5">
            <a:extLst>
              <a:ext uri="{FF2B5EF4-FFF2-40B4-BE49-F238E27FC236}">
                <a16:creationId xmlns:a16="http://schemas.microsoft.com/office/drawing/2014/main" id="{17C59C17-5275-2419-A432-F25416372D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BD77ED-1525-6E9D-95E3-71DA25F7FC06}"/>
              </a:ext>
            </a:extLst>
          </p:cNvPr>
          <p:cNvSpPr>
            <a:spLocks noGrp="1"/>
          </p:cNvSpPr>
          <p:nvPr>
            <p:ph type="sldNum" sz="quarter" idx="12"/>
          </p:nvPr>
        </p:nvSpPr>
        <p:spPr/>
        <p:txBody>
          <a:bodyPr/>
          <a:lstStyle/>
          <a:p>
            <a:fld id="{B02C8FAB-D348-4A44-829F-70881456DB4B}" type="slidenum">
              <a:rPr lang="en-US" smtClean="0"/>
              <a:t>‹#›</a:t>
            </a:fld>
            <a:endParaRPr lang="en-US"/>
          </a:p>
        </p:txBody>
      </p:sp>
    </p:spTree>
    <p:extLst>
      <p:ext uri="{BB962C8B-B14F-4D97-AF65-F5344CB8AC3E}">
        <p14:creationId xmlns:p14="http://schemas.microsoft.com/office/powerpoint/2010/main" val="2207437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F2594-D12D-9167-B8AD-0744E0C0E8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33D0C9-8D44-7D53-F07C-CAF9B9E970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BB26DA-E4DD-A3EE-8AB7-EC469ACA21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E1D705-2D3B-0EF2-7F47-D541DBF8184C}"/>
              </a:ext>
            </a:extLst>
          </p:cNvPr>
          <p:cNvSpPr>
            <a:spLocks noGrp="1"/>
          </p:cNvSpPr>
          <p:nvPr>
            <p:ph type="dt" sz="half" idx="10"/>
          </p:nvPr>
        </p:nvSpPr>
        <p:spPr/>
        <p:txBody>
          <a:bodyPr/>
          <a:lstStyle/>
          <a:p>
            <a:fld id="{D39B2592-D9BA-BC40-BC81-425D409B2625}" type="datetimeFigureOut">
              <a:rPr lang="en-US" smtClean="0"/>
              <a:t>1/28/24</a:t>
            </a:fld>
            <a:endParaRPr lang="en-US"/>
          </a:p>
        </p:txBody>
      </p:sp>
      <p:sp>
        <p:nvSpPr>
          <p:cNvPr id="6" name="Footer Placeholder 5">
            <a:extLst>
              <a:ext uri="{FF2B5EF4-FFF2-40B4-BE49-F238E27FC236}">
                <a16:creationId xmlns:a16="http://schemas.microsoft.com/office/drawing/2014/main" id="{97B1F16B-1194-E3F5-F709-90725E3A04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237B90-815E-3D15-767D-9A607EA28DFC}"/>
              </a:ext>
            </a:extLst>
          </p:cNvPr>
          <p:cNvSpPr>
            <a:spLocks noGrp="1"/>
          </p:cNvSpPr>
          <p:nvPr>
            <p:ph type="sldNum" sz="quarter" idx="12"/>
          </p:nvPr>
        </p:nvSpPr>
        <p:spPr/>
        <p:txBody>
          <a:bodyPr/>
          <a:lstStyle/>
          <a:p>
            <a:fld id="{B02C8FAB-D348-4A44-829F-70881456DB4B}" type="slidenum">
              <a:rPr lang="en-US" smtClean="0"/>
              <a:t>‹#›</a:t>
            </a:fld>
            <a:endParaRPr lang="en-US"/>
          </a:p>
        </p:txBody>
      </p:sp>
    </p:spTree>
    <p:extLst>
      <p:ext uri="{BB962C8B-B14F-4D97-AF65-F5344CB8AC3E}">
        <p14:creationId xmlns:p14="http://schemas.microsoft.com/office/powerpoint/2010/main" val="2806503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7FD4A7-D173-A4E2-6921-20C7A0E67B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88CFDF-FB16-1132-2B71-ED04BDFF60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CB6EB-2191-15DC-A477-1F6B33C5FE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9B2592-D9BA-BC40-BC81-425D409B2625}" type="datetimeFigureOut">
              <a:rPr lang="en-US" smtClean="0"/>
              <a:t>1/28/24</a:t>
            </a:fld>
            <a:endParaRPr lang="en-US"/>
          </a:p>
        </p:txBody>
      </p:sp>
      <p:sp>
        <p:nvSpPr>
          <p:cNvPr id="5" name="Footer Placeholder 4">
            <a:extLst>
              <a:ext uri="{FF2B5EF4-FFF2-40B4-BE49-F238E27FC236}">
                <a16:creationId xmlns:a16="http://schemas.microsoft.com/office/drawing/2014/main" id="{E6E31941-E1AD-0042-615A-8644569DD5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7CBAA26-07A6-915B-30F5-BC44BE6A5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2C8FAB-D348-4A44-829F-70881456DB4B}" type="slidenum">
              <a:rPr lang="en-US" smtClean="0"/>
              <a:t>‹#›</a:t>
            </a:fld>
            <a:endParaRPr lang="en-US"/>
          </a:p>
        </p:txBody>
      </p:sp>
    </p:spTree>
    <p:extLst>
      <p:ext uri="{BB962C8B-B14F-4D97-AF65-F5344CB8AC3E}">
        <p14:creationId xmlns:p14="http://schemas.microsoft.com/office/powerpoint/2010/main" val="16862638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AD3025B-6E11-A23C-626B-52723F7D484F}"/>
              </a:ext>
            </a:extLst>
          </p:cNvPr>
          <p:cNvSpPr>
            <a:spLocks noGrp="1"/>
          </p:cNvSpPr>
          <p:nvPr>
            <p:ph type="subTitle" idx="1"/>
          </p:nvPr>
        </p:nvSpPr>
        <p:spPr>
          <a:xfrm>
            <a:off x="1363362" y="5381411"/>
            <a:ext cx="9646508" cy="809324"/>
          </a:xfrm>
        </p:spPr>
        <p:txBody>
          <a:bodyPr/>
          <a:lstStyle/>
          <a:p>
            <a:r>
              <a:rPr lang="en-US" b="1" cap="all" dirty="0">
                <a:latin typeface="Roboto" panose="02000000000000000000" pitchFamily="2" charset="0"/>
                <a:ea typeface="Roboto" panose="02000000000000000000" pitchFamily="2" charset="0"/>
                <a:cs typeface="Roboto" panose="02000000000000000000" pitchFamily="2" charset="0"/>
              </a:rPr>
              <a:t>Saving America requires patriots to serve as poll workers and poll watchers to secure the 2024 election</a:t>
            </a:r>
          </a:p>
          <a:p>
            <a:endParaRPr lang="en-US" dirty="0"/>
          </a:p>
        </p:txBody>
      </p:sp>
    </p:spTree>
    <p:extLst>
      <p:ext uri="{BB962C8B-B14F-4D97-AF65-F5344CB8AC3E}">
        <p14:creationId xmlns:p14="http://schemas.microsoft.com/office/powerpoint/2010/main" val="17337393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94514-74D6-2F0F-2F8A-38FC35E955D0}"/>
              </a:ext>
            </a:extLst>
          </p:cNvPr>
          <p:cNvSpPr>
            <a:spLocks noGrp="1"/>
          </p:cNvSpPr>
          <p:nvPr>
            <p:ph type="title"/>
          </p:nvPr>
        </p:nvSpPr>
        <p:spPr>
          <a:xfrm>
            <a:off x="838200" y="963839"/>
            <a:ext cx="10515600" cy="1325563"/>
          </a:xfrm>
        </p:spPr>
        <p:txBody>
          <a:bodyPr/>
          <a:lstStyle/>
          <a:p>
            <a:r>
              <a:rPr lang="en-US" b="1" dirty="0">
                <a:solidFill>
                  <a:srgbClr val="C00000"/>
                </a:solidFill>
              </a:rPr>
              <a:t>KEY DIFFERENCE</a:t>
            </a:r>
            <a:endParaRPr lang="en-US" dirty="0">
              <a:solidFill>
                <a:srgbClr val="C00000"/>
              </a:solidFill>
            </a:endParaRPr>
          </a:p>
        </p:txBody>
      </p:sp>
      <p:sp>
        <p:nvSpPr>
          <p:cNvPr id="3" name="Content Placeholder 2">
            <a:extLst>
              <a:ext uri="{FF2B5EF4-FFF2-40B4-BE49-F238E27FC236}">
                <a16:creationId xmlns:a16="http://schemas.microsoft.com/office/drawing/2014/main" id="{E27CBB45-798A-4DD6-64AF-CF64CB11D6F6}"/>
              </a:ext>
            </a:extLst>
          </p:cNvPr>
          <p:cNvSpPr>
            <a:spLocks noGrp="1"/>
          </p:cNvSpPr>
          <p:nvPr>
            <p:ph idx="1"/>
          </p:nvPr>
        </p:nvSpPr>
        <p:spPr>
          <a:xfrm>
            <a:off x="838200" y="2086882"/>
            <a:ext cx="10515600" cy="4351338"/>
          </a:xfrm>
        </p:spPr>
        <p:txBody>
          <a:bodyPr>
            <a:normAutofit fontScale="92500" lnSpcReduction="20000"/>
          </a:bodyPr>
          <a:lstStyle/>
          <a:p>
            <a:pPr marL="0" indent="0">
              <a:buNone/>
            </a:pPr>
            <a:r>
              <a:rPr lang="en-US" dirty="0"/>
              <a:t>Poll workers are more likely to have authority to take action when irregularities occur. </a:t>
            </a:r>
          </a:p>
          <a:p>
            <a:pPr marL="0" indent="0">
              <a:buNone/>
            </a:pPr>
            <a:endParaRPr lang="en-US" dirty="0"/>
          </a:p>
          <a:p>
            <a:pPr marL="0" indent="0">
              <a:buNone/>
            </a:pPr>
            <a:r>
              <a:rPr lang="en-US" dirty="0"/>
              <a:t>Poll watcher and tabulation observer do not have any authority to take action. They can only report irregularities to the entity that placed them.</a:t>
            </a:r>
          </a:p>
          <a:p>
            <a:pPr marL="0" indent="0">
              <a:buNone/>
            </a:pPr>
            <a:endParaRPr lang="en-US" dirty="0"/>
          </a:p>
          <a:p>
            <a:pPr marL="0" indent="0">
              <a:buNone/>
            </a:pPr>
            <a:r>
              <a:rPr lang="en-US" dirty="0"/>
              <a:t>However, poll watchers and tabulation observers are </a:t>
            </a:r>
            <a:r>
              <a:rPr lang="en-US" b="1" i="1" dirty="0"/>
              <a:t>STILL VERY IMPORTANT</a:t>
            </a:r>
            <a:r>
              <a:rPr lang="en-US" dirty="0"/>
              <a:t>. </a:t>
            </a:r>
          </a:p>
          <a:p>
            <a:pPr marL="0" indent="0">
              <a:buNone/>
            </a:pPr>
            <a:endParaRPr lang="en-US" dirty="0"/>
          </a:p>
          <a:p>
            <a:pPr marL="0" indent="0">
              <a:buNone/>
            </a:pPr>
            <a:r>
              <a:rPr lang="en-US" dirty="0"/>
              <a:t>We need as many eyes on every polling place as possible to prevent corruption!</a:t>
            </a:r>
          </a:p>
        </p:txBody>
      </p:sp>
    </p:spTree>
    <p:extLst>
      <p:ext uri="{BB962C8B-B14F-4D97-AF65-F5344CB8AC3E}">
        <p14:creationId xmlns:p14="http://schemas.microsoft.com/office/powerpoint/2010/main" val="4223175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E6CA2-716E-5093-5D72-0AB40FE648A8}"/>
              </a:ext>
            </a:extLst>
          </p:cNvPr>
          <p:cNvSpPr>
            <a:spLocks noGrp="1"/>
          </p:cNvSpPr>
          <p:nvPr>
            <p:ph type="title"/>
          </p:nvPr>
        </p:nvSpPr>
        <p:spPr>
          <a:xfrm>
            <a:off x="838200" y="963840"/>
            <a:ext cx="10515600" cy="1325563"/>
          </a:xfrm>
        </p:spPr>
        <p:txBody>
          <a:bodyPr/>
          <a:lstStyle/>
          <a:p>
            <a:r>
              <a:rPr lang="en-US" b="1" dirty="0">
                <a:solidFill>
                  <a:srgbClr val="C00000"/>
                </a:solidFill>
              </a:rPr>
              <a:t>HOW CAN YOU SIGN UP?</a:t>
            </a:r>
          </a:p>
        </p:txBody>
      </p:sp>
      <p:sp>
        <p:nvSpPr>
          <p:cNvPr id="3" name="Content Placeholder 2">
            <a:extLst>
              <a:ext uri="{FF2B5EF4-FFF2-40B4-BE49-F238E27FC236}">
                <a16:creationId xmlns:a16="http://schemas.microsoft.com/office/drawing/2014/main" id="{6E99250A-1D4E-58B5-81B0-C5135520F591}"/>
              </a:ext>
            </a:extLst>
          </p:cNvPr>
          <p:cNvSpPr>
            <a:spLocks noGrp="1"/>
          </p:cNvSpPr>
          <p:nvPr>
            <p:ph idx="1"/>
          </p:nvPr>
        </p:nvSpPr>
        <p:spPr>
          <a:xfrm>
            <a:off x="838200" y="2010683"/>
            <a:ext cx="10515600" cy="4259488"/>
          </a:xfrm>
        </p:spPr>
        <p:txBody>
          <a:bodyPr>
            <a:noAutofit/>
          </a:bodyPr>
          <a:lstStyle/>
          <a:p>
            <a:pPr marL="0" indent="0">
              <a:lnSpc>
                <a:spcPct val="120000"/>
              </a:lnSpc>
              <a:buNone/>
            </a:pPr>
            <a:r>
              <a:rPr lang="en-US" sz="2200" dirty="0"/>
              <a:t>Generally speaking, if you want to be a poll worker, you will need to reach out to the county employee(s) responsible for hiring those poll workers. </a:t>
            </a:r>
            <a:br>
              <a:rPr lang="en-US" sz="2000" dirty="0"/>
            </a:br>
            <a:endParaRPr lang="en-US" sz="1000" dirty="0"/>
          </a:p>
          <a:p>
            <a:pPr marL="0" indent="0">
              <a:lnSpc>
                <a:spcPct val="120000"/>
              </a:lnSpc>
              <a:buNone/>
            </a:pPr>
            <a:r>
              <a:rPr lang="en-US" sz="2200" dirty="0"/>
              <a:t>To become a poll watcher or tabulation observer (if applicable), the county party of your choice will likely need to appoint you, though that is not the case 100% of the time. </a:t>
            </a:r>
            <a:br>
              <a:rPr lang="en-US" sz="2000" dirty="0"/>
            </a:br>
            <a:endParaRPr lang="en-US" sz="1000" dirty="0"/>
          </a:p>
          <a:p>
            <a:pPr marL="0" indent="0">
              <a:lnSpc>
                <a:spcPct val="120000"/>
              </a:lnSpc>
              <a:buNone/>
            </a:pPr>
            <a:r>
              <a:rPr lang="en-US" sz="2200" dirty="0"/>
              <a:t>The easiest way to get started with any of these positions is to fill out the form at </a:t>
            </a:r>
            <a:r>
              <a:rPr lang="en-US" sz="2200" b="1" dirty="0" err="1">
                <a:solidFill>
                  <a:srgbClr val="C00000"/>
                </a:solidFill>
                <a:latin typeface="+mj-lt"/>
              </a:rPr>
              <a:t>HelpAtThePolls.com</a:t>
            </a:r>
            <a:r>
              <a:rPr lang="en-US" sz="2200" b="1" dirty="0"/>
              <a:t>, </a:t>
            </a:r>
            <a:r>
              <a:rPr lang="en-US" sz="2200" dirty="0"/>
              <a:t>and Tea Party Patriots Action will send you instructions for the next step to take, because the process and requirements vary from state to state and county to county. Take away the confusion by signing up!</a:t>
            </a:r>
            <a:endParaRPr lang="en-US" sz="2200" b="1" dirty="0"/>
          </a:p>
          <a:p>
            <a:pPr marL="0" indent="0">
              <a:buNone/>
            </a:pPr>
            <a:endParaRPr lang="en-US" sz="2000" dirty="0"/>
          </a:p>
        </p:txBody>
      </p:sp>
    </p:spTree>
    <p:extLst>
      <p:ext uri="{BB962C8B-B14F-4D97-AF65-F5344CB8AC3E}">
        <p14:creationId xmlns:p14="http://schemas.microsoft.com/office/powerpoint/2010/main" val="1382696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5486E1-48F5-9200-7C0D-2CDB056BA56E}"/>
              </a:ext>
            </a:extLst>
          </p:cNvPr>
          <p:cNvSpPr>
            <a:spLocks noGrp="1"/>
          </p:cNvSpPr>
          <p:nvPr>
            <p:ph idx="1"/>
          </p:nvPr>
        </p:nvSpPr>
        <p:spPr>
          <a:xfrm>
            <a:off x="838200" y="2180090"/>
            <a:ext cx="10515600" cy="4351338"/>
          </a:xfrm>
        </p:spPr>
        <p:txBody>
          <a:bodyPr/>
          <a:lstStyle/>
          <a:p>
            <a:pPr marL="0" marR="0" indent="0">
              <a:spcBef>
                <a:spcPts val="0"/>
              </a:spcBef>
              <a:spcAft>
                <a:spcPts val="0"/>
              </a:spcAft>
              <a:buNone/>
            </a:pPr>
            <a:r>
              <a:rPr lang="en-US" b="1" dirty="0">
                <a:effectLst/>
                <a:latin typeface="Arial" panose="020B0604020202020204" pitchFamily="34" charset="0"/>
                <a:ea typeface="Times New Roman" panose="02020603050405020304" pitchFamily="18" charset="0"/>
                <a:cs typeface="Arial" panose="020B0604020202020204" pitchFamily="34" charset="0"/>
              </a:rPr>
              <a:t>If you think you would like to serve in any of these roles, please sign up </a:t>
            </a:r>
            <a:r>
              <a:rPr lang="en-US" b="1" i="1" dirty="0">
                <a:effectLst/>
                <a:latin typeface="Arial" panose="020B0604020202020204" pitchFamily="34" charset="0"/>
                <a:ea typeface="Times New Roman" panose="02020603050405020304" pitchFamily="18" charset="0"/>
                <a:cs typeface="Arial" panose="020B0604020202020204" pitchFamily="34" charset="0"/>
              </a:rPr>
              <a:t>NOW. </a:t>
            </a:r>
          </a:p>
          <a:p>
            <a:pPr marL="0" marR="0" indent="0">
              <a:spcBef>
                <a:spcPts val="0"/>
              </a:spcBef>
              <a:spcAft>
                <a:spcPts val="0"/>
              </a:spcAft>
              <a:buNone/>
            </a:pPr>
            <a:endParaRPr lang="en-US" b="1" i="1" dirty="0">
              <a:latin typeface="Arial" panose="020B0604020202020204" pitchFamily="34" charset="0"/>
              <a:ea typeface="Times New Roman" panose="02020603050405020304" pitchFamily="18" charset="0"/>
              <a:cs typeface="Arial" panose="020B0604020202020204" pitchFamily="34" charset="0"/>
            </a:endParaRPr>
          </a:p>
          <a:p>
            <a:pPr marL="0" marR="0" indent="0">
              <a:spcBef>
                <a:spcPts val="0"/>
              </a:spcBef>
              <a:spcAft>
                <a:spcPts val="0"/>
              </a:spcAft>
              <a:buNone/>
            </a:pPr>
            <a:r>
              <a:rPr lang="en-US" dirty="0">
                <a:effectLst/>
                <a:latin typeface="Arial" panose="020B0604020202020204" pitchFamily="34" charset="0"/>
                <a:ea typeface="Times New Roman" panose="02020603050405020304" pitchFamily="18" charset="0"/>
                <a:cs typeface="Arial" panose="020B0604020202020204" pitchFamily="34" charset="0"/>
              </a:rPr>
              <a:t>Because many states and counties have a particular process that must be used, it takes a while to get it all done, and there is usually a deadline by which the workers and watchers must be chosen. </a:t>
            </a:r>
            <a:endParaRPr lang="en-US"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79993ED0-5F2F-DCDB-FC39-3D555EA579A0}"/>
              </a:ext>
            </a:extLst>
          </p:cNvPr>
          <p:cNvSpPr>
            <a:spLocks noGrp="1"/>
          </p:cNvSpPr>
          <p:nvPr>
            <p:ph type="title"/>
          </p:nvPr>
        </p:nvSpPr>
        <p:spPr>
          <a:xfrm>
            <a:off x="838200" y="963840"/>
            <a:ext cx="10515600" cy="1325563"/>
          </a:xfrm>
        </p:spPr>
        <p:txBody>
          <a:bodyPr/>
          <a:lstStyle/>
          <a:p>
            <a:r>
              <a:rPr lang="en-US" b="1" dirty="0">
                <a:solidFill>
                  <a:srgbClr val="C00000"/>
                </a:solidFill>
              </a:rPr>
              <a:t>IMPORTANT NOTE</a:t>
            </a:r>
          </a:p>
        </p:txBody>
      </p:sp>
    </p:spTree>
    <p:extLst>
      <p:ext uri="{BB962C8B-B14F-4D97-AF65-F5344CB8AC3E}">
        <p14:creationId xmlns:p14="http://schemas.microsoft.com/office/powerpoint/2010/main" val="2825452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261B2-6901-313E-9F45-06E53FCED702}"/>
              </a:ext>
            </a:extLst>
          </p:cNvPr>
          <p:cNvSpPr>
            <a:spLocks noGrp="1"/>
          </p:cNvSpPr>
          <p:nvPr>
            <p:ph type="title"/>
          </p:nvPr>
        </p:nvSpPr>
        <p:spPr>
          <a:xfrm>
            <a:off x="838200" y="978147"/>
            <a:ext cx="10515600" cy="1325563"/>
          </a:xfrm>
        </p:spPr>
        <p:txBody>
          <a:bodyPr/>
          <a:lstStyle/>
          <a:p>
            <a:r>
              <a:rPr lang="en-US" b="1" dirty="0"/>
              <a:t>OTHER THINGS TO NOTE</a:t>
            </a:r>
          </a:p>
        </p:txBody>
      </p:sp>
      <p:sp>
        <p:nvSpPr>
          <p:cNvPr id="3" name="Content Placeholder 2">
            <a:extLst>
              <a:ext uri="{FF2B5EF4-FFF2-40B4-BE49-F238E27FC236}">
                <a16:creationId xmlns:a16="http://schemas.microsoft.com/office/drawing/2014/main" id="{28517A02-FF2B-D0B7-AB6E-34E74EC5A15E}"/>
              </a:ext>
            </a:extLst>
          </p:cNvPr>
          <p:cNvSpPr>
            <a:spLocks noGrp="1"/>
          </p:cNvSpPr>
          <p:nvPr>
            <p:ph idx="1"/>
          </p:nvPr>
        </p:nvSpPr>
        <p:spPr>
          <a:xfrm>
            <a:off x="838200" y="1956614"/>
            <a:ext cx="10515600" cy="4666662"/>
          </a:xfrm>
        </p:spPr>
        <p:txBody>
          <a:bodyPr>
            <a:normAutofit fontScale="85000" lnSpcReduction="20000"/>
          </a:bodyPr>
          <a:lstStyle/>
          <a:p>
            <a:pPr>
              <a:lnSpc>
                <a:spcPct val="120000"/>
              </a:lnSpc>
            </a:pPr>
            <a:r>
              <a:rPr lang="en-US" dirty="0"/>
              <a:t>Sign up to serve as a poll worker, poll watcher, or tabulation observer (if applicable) with someone else, especially if you’ve never done it before. It’s always more fun to do new things with friends or family.</a:t>
            </a:r>
          </a:p>
          <a:p>
            <a:pPr>
              <a:lnSpc>
                <a:spcPct val="120000"/>
              </a:lnSpc>
            </a:pPr>
            <a:r>
              <a:rPr lang="en-US" dirty="0"/>
              <a:t>Think about other places you go and groups in which you are involved as potential pools of recruits. For example, school, church, sports teams, hunting buddies, etc. Think through all of the people with whom you interact and know, and whether or not they are people of integrity who care about honest elections. If they are, ask them to serve with you!</a:t>
            </a:r>
          </a:p>
          <a:p>
            <a:pPr>
              <a:lnSpc>
                <a:spcPct val="120000"/>
              </a:lnSpc>
            </a:pPr>
            <a:r>
              <a:rPr lang="en-US" dirty="0"/>
              <a:t>If you know any patriotic, responsible teenagers or college students and they meet the requirements to serve in your state and/or county, ask their parents if they can serve. Or, if they’re your own kids, ask them yourself!</a:t>
            </a:r>
          </a:p>
          <a:p>
            <a:endParaRPr lang="en-US" dirty="0"/>
          </a:p>
        </p:txBody>
      </p:sp>
    </p:spTree>
    <p:extLst>
      <p:ext uri="{BB962C8B-B14F-4D97-AF65-F5344CB8AC3E}">
        <p14:creationId xmlns:p14="http://schemas.microsoft.com/office/powerpoint/2010/main" val="33278486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A3D6E-9236-4ED8-279C-785EDB2F1EC1}"/>
              </a:ext>
            </a:extLst>
          </p:cNvPr>
          <p:cNvSpPr>
            <a:spLocks noGrp="1"/>
          </p:cNvSpPr>
          <p:nvPr>
            <p:ph type="title"/>
          </p:nvPr>
        </p:nvSpPr>
        <p:spPr>
          <a:xfrm>
            <a:off x="838200" y="974725"/>
            <a:ext cx="10515600" cy="1325563"/>
          </a:xfrm>
        </p:spPr>
        <p:txBody>
          <a:bodyPr/>
          <a:lstStyle/>
          <a:p>
            <a:r>
              <a:rPr lang="en-US" b="1" dirty="0"/>
              <a:t>REMEMBER…</a:t>
            </a:r>
            <a:endParaRPr lang="en-US" dirty="0"/>
          </a:p>
        </p:txBody>
      </p:sp>
      <p:sp>
        <p:nvSpPr>
          <p:cNvPr id="3" name="Content Placeholder 2">
            <a:extLst>
              <a:ext uri="{FF2B5EF4-FFF2-40B4-BE49-F238E27FC236}">
                <a16:creationId xmlns:a16="http://schemas.microsoft.com/office/drawing/2014/main" id="{2370C777-95D7-14A5-3AD0-45F282B59DEA}"/>
              </a:ext>
            </a:extLst>
          </p:cNvPr>
          <p:cNvSpPr>
            <a:spLocks noGrp="1"/>
          </p:cNvSpPr>
          <p:nvPr>
            <p:ph idx="1"/>
          </p:nvPr>
        </p:nvSpPr>
        <p:spPr>
          <a:xfrm>
            <a:off x="838200" y="1999796"/>
            <a:ext cx="10515600" cy="4351338"/>
          </a:xfrm>
        </p:spPr>
        <p:txBody>
          <a:bodyPr>
            <a:normAutofit/>
          </a:bodyPr>
          <a:lstStyle/>
          <a:p>
            <a:pPr marL="0" indent="0">
              <a:lnSpc>
                <a:spcPct val="120000"/>
              </a:lnSpc>
              <a:buNone/>
            </a:pPr>
            <a:r>
              <a:rPr lang="en-US" dirty="0"/>
              <a:t>Don’t look at the necessity for us to be involved in election integrity as a burden. </a:t>
            </a:r>
          </a:p>
          <a:p>
            <a:pPr marL="0" indent="0">
              <a:lnSpc>
                <a:spcPct val="120000"/>
              </a:lnSpc>
              <a:buNone/>
            </a:pPr>
            <a:r>
              <a:rPr lang="en-US" b="1" dirty="0"/>
              <a:t>Understand it as the blessing that it is! </a:t>
            </a:r>
            <a:r>
              <a:rPr lang="en-US" dirty="0"/>
              <a:t>Appreciate that our Founders built it this way. They understood that everyday Americans would need to be involved civically in many different ways to keep our republic.</a:t>
            </a:r>
          </a:p>
          <a:p>
            <a:pPr marL="0" indent="0">
              <a:lnSpc>
                <a:spcPct val="120000"/>
              </a:lnSpc>
              <a:buNone/>
            </a:pPr>
            <a:r>
              <a:rPr lang="en-US" dirty="0"/>
              <a:t>Securing our elections is one of the ways we secure our liberty. </a:t>
            </a:r>
          </a:p>
        </p:txBody>
      </p:sp>
    </p:spTree>
    <p:extLst>
      <p:ext uri="{BB962C8B-B14F-4D97-AF65-F5344CB8AC3E}">
        <p14:creationId xmlns:p14="http://schemas.microsoft.com/office/powerpoint/2010/main" val="27200719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70502B-9340-F667-C71B-3350D351ED36}"/>
              </a:ext>
            </a:extLst>
          </p:cNvPr>
          <p:cNvSpPr>
            <a:spLocks noGrp="1"/>
          </p:cNvSpPr>
          <p:nvPr>
            <p:ph idx="1"/>
          </p:nvPr>
        </p:nvSpPr>
        <p:spPr/>
        <p:txBody>
          <a:bodyPr>
            <a:normAutofit/>
          </a:bodyPr>
          <a:lstStyle/>
          <a:p>
            <a:pPr marL="0" indent="0" algn="ctr">
              <a:buNone/>
            </a:pPr>
            <a:r>
              <a:rPr lang="en-US" sz="3600" i="1" dirty="0"/>
              <a:t>To save the American experiment, </a:t>
            </a:r>
          </a:p>
          <a:p>
            <a:pPr marL="0" indent="0" algn="ctr">
              <a:buNone/>
            </a:pPr>
            <a:r>
              <a:rPr lang="en-US" sz="3600" i="1" dirty="0"/>
              <a:t>it must be Easy to Vote, but Hard to Cheat.</a:t>
            </a:r>
          </a:p>
          <a:p>
            <a:pPr marL="0" indent="0" algn="ctr">
              <a:buNone/>
            </a:pPr>
            <a:endParaRPr lang="en-US" sz="3200" i="1" dirty="0">
              <a:latin typeface="+mj-lt"/>
            </a:endParaRPr>
          </a:p>
          <a:p>
            <a:pPr marL="0" indent="0" algn="ctr">
              <a:buNone/>
            </a:pPr>
            <a:r>
              <a:rPr lang="en-US" sz="4000" b="1" dirty="0">
                <a:solidFill>
                  <a:srgbClr val="C00000"/>
                </a:solidFill>
                <a:latin typeface="+mj-lt"/>
              </a:rPr>
              <a:t>YOUR INVOLVEMENT IS WHAT </a:t>
            </a:r>
          </a:p>
          <a:p>
            <a:pPr marL="0" indent="0" algn="ctr">
              <a:buNone/>
            </a:pPr>
            <a:r>
              <a:rPr lang="en-US" sz="4000" b="1" dirty="0">
                <a:solidFill>
                  <a:srgbClr val="C00000"/>
                </a:solidFill>
                <a:latin typeface="+mj-lt"/>
              </a:rPr>
              <a:t>MAKES IT HARD TO CHEAT! </a:t>
            </a:r>
          </a:p>
          <a:p>
            <a:pPr marL="0" indent="0" algn="ctr">
              <a:buNone/>
            </a:pPr>
            <a:endParaRPr lang="en-US" sz="3200" dirty="0"/>
          </a:p>
        </p:txBody>
      </p:sp>
    </p:spTree>
    <p:extLst>
      <p:ext uri="{BB962C8B-B14F-4D97-AF65-F5344CB8AC3E}">
        <p14:creationId xmlns:p14="http://schemas.microsoft.com/office/powerpoint/2010/main" val="3239819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FEE4C4-7749-DC1A-21D9-77C2F2252CFD}"/>
              </a:ext>
            </a:extLst>
          </p:cNvPr>
          <p:cNvSpPr>
            <a:spLocks noGrp="1"/>
          </p:cNvSpPr>
          <p:nvPr>
            <p:ph idx="1"/>
          </p:nvPr>
        </p:nvSpPr>
        <p:spPr>
          <a:xfrm>
            <a:off x="838200" y="1712609"/>
            <a:ext cx="10515600" cy="4351338"/>
          </a:xfrm>
        </p:spPr>
        <p:txBody>
          <a:bodyPr/>
          <a:lstStyle/>
          <a:p>
            <a:pPr marL="0" indent="0" algn="ctr">
              <a:buNone/>
            </a:pPr>
            <a:endParaRPr lang="en-US" dirty="0"/>
          </a:p>
          <a:p>
            <a:pPr marL="0" indent="0" algn="ctr">
              <a:buNone/>
            </a:pPr>
            <a:r>
              <a:rPr lang="en-US" sz="3600" b="1" i="1" dirty="0">
                <a:solidFill>
                  <a:srgbClr val="C00000"/>
                </a:solidFill>
                <a:latin typeface="+mj-lt"/>
              </a:rPr>
              <a:t>SO WHAT ARE YOU WAITING FOR?</a:t>
            </a:r>
          </a:p>
          <a:p>
            <a:pPr marL="0" indent="0" algn="ctr">
              <a:buNone/>
            </a:pPr>
            <a:endParaRPr lang="en-US" dirty="0">
              <a:solidFill>
                <a:srgbClr val="C00000"/>
              </a:solidFill>
              <a:latin typeface="+mj-lt"/>
            </a:endParaRPr>
          </a:p>
          <a:p>
            <a:pPr marL="0" indent="0" algn="ctr">
              <a:buNone/>
            </a:pPr>
            <a:r>
              <a:rPr lang="en-US" sz="7200" b="1" dirty="0" err="1"/>
              <a:t>HelpAtThePolls.com</a:t>
            </a:r>
            <a:endParaRPr lang="en-US" sz="7200" b="1" dirty="0"/>
          </a:p>
        </p:txBody>
      </p:sp>
    </p:spTree>
    <p:extLst>
      <p:ext uri="{BB962C8B-B14F-4D97-AF65-F5344CB8AC3E}">
        <p14:creationId xmlns:p14="http://schemas.microsoft.com/office/powerpoint/2010/main" val="2838287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B2AC5-C898-C766-36E4-2C2B0BA4B0D8}"/>
              </a:ext>
            </a:extLst>
          </p:cNvPr>
          <p:cNvSpPr>
            <a:spLocks noGrp="1"/>
          </p:cNvSpPr>
          <p:nvPr>
            <p:ph type="title"/>
          </p:nvPr>
        </p:nvSpPr>
        <p:spPr>
          <a:xfrm>
            <a:off x="838200" y="887640"/>
            <a:ext cx="10515600" cy="1325563"/>
          </a:xfrm>
        </p:spPr>
        <p:txBody>
          <a:bodyPr/>
          <a:lstStyle/>
          <a:p>
            <a:r>
              <a:rPr lang="en-US" b="1" dirty="0"/>
              <a:t>OVERVIEW OF THE ISSUE </a:t>
            </a:r>
          </a:p>
        </p:txBody>
      </p:sp>
      <p:sp>
        <p:nvSpPr>
          <p:cNvPr id="3" name="Content Placeholder 2">
            <a:extLst>
              <a:ext uri="{FF2B5EF4-FFF2-40B4-BE49-F238E27FC236}">
                <a16:creationId xmlns:a16="http://schemas.microsoft.com/office/drawing/2014/main" id="{7DDAD992-0210-0271-1CC0-1970438E58EF}"/>
              </a:ext>
            </a:extLst>
          </p:cNvPr>
          <p:cNvSpPr>
            <a:spLocks noGrp="1"/>
          </p:cNvSpPr>
          <p:nvPr>
            <p:ph idx="1"/>
          </p:nvPr>
        </p:nvSpPr>
        <p:spPr>
          <a:xfrm>
            <a:off x="838200" y="1990159"/>
            <a:ext cx="10515600" cy="4351338"/>
          </a:xfrm>
        </p:spPr>
        <p:txBody>
          <a:bodyPr>
            <a:normAutofit/>
          </a:bodyPr>
          <a:lstStyle/>
          <a:p>
            <a:pPr>
              <a:spcAft>
                <a:spcPts val="1200"/>
              </a:spcAft>
            </a:pPr>
            <a:r>
              <a:rPr lang="en-US" dirty="0"/>
              <a:t>Our Founders deliberately created a decentralized election system to make it harder for a tyrant to control them.</a:t>
            </a:r>
          </a:p>
          <a:p>
            <a:pPr>
              <a:spcAft>
                <a:spcPts val="1200"/>
              </a:spcAft>
            </a:pPr>
            <a:r>
              <a:rPr lang="en-US" dirty="0"/>
              <a:t>This is VERY GOOD thing!</a:t>
            </a:r>
          </a:p>
          <a:p>
            <a:pPr>
              <a:spcAft>
                <a:spcPts val="1200"/>
              </a:spcAft>
            </a:pPr>
            <a:r>
              <a:rPr lang="en-US" dirty="0"/>
              <a:t>It also means that </a:t>
            </a:r>
            <a:r>
              <a:rPr lang="en-US" b="1" i="1" dirty="0"/>
              <a:t>the duty of securing our elections falls to We the People</a:t>
            </a:r>
            <a:r>
              <a:rPr lang="en-US" dirty="0"/>
              <a:t> – and that means </a:t>
            </a:r>
            <a:r>
              <a:rPr lang="en-US" b="1" dirty="0"/>
              <a:t>YOU</a:t>
            </a:r>
            <a:r>
              <a:rPr lang="en-US" dirty="0"/>
              <a:t> have the opportunity to help!</a:t>
            </a:r>
          </a:p>
          <a:p>
            <a:pPr>
              <a:spcAft>
                <a:spcPts val="1200"/>
              </a:spcAft>
            </a:pPr>
            <a:r>
              <a:rPr lang="en-US" dirty="0"/>
              <a:t>Use this right before you lose it.</a:t>
            </a:r>
          </a:p>
        </p:txBody>
      </p:sp>
    </p:spTree>
    <p:extLst>
      <p:ext uri="{BB962C8B-B14F-4D97-AF65-F5344CB8AC3E}">
        <p14:creationId xmlns:p14="http://schemas.microsoft.com/office/powerpoint/2010/main" val="3436782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93C47F-FD3D-25F2-97C1-A2E6A562434A}"/>
              </a:ext>
            </a:extLst>
          </p:cNvPr>
          <p:cNvSpPr>
            <a:spLocks noGrp="1"/>
          </p:cNvSpPr>
          <p:nvPr>
            <p:ph idx="1"/>
          </p:nvPr>
        </p:nvSpPr>
        <p:spPr>
          <a:xfrm>
            <a:off x="838199" y="1968387"/>
            <a:ext cx="10765971" cy="4351338"/>
          </a:xfrm>
        </p:spPr>
        <p:txBody>
          <a:bodyPr>
            <a:normAutofit/>
          </a:bodyPr>
          <a:lstStyle/>
          <a:p>
            <a:pPr marL="0" indent="0">
              <a:lnSpc>
                <a:spcPct val="100000"/>
              </a:lnSpc>
              <a:spcAft>
                <a:spcPts val="1200"/>
              </a:spcAft>
              <a:buNone/>
            </a:pPr>
            <a:r>
              <a:rPr lang="en-US" sz="2600" dirty="0"/>
              <a:t>The only way to change the policies you care about is to change who creates and implements the policies. </a:t>
            </a:r>
          </a:p>
          <a:p>
            <a:pPr marL="0" indent="0">
              <a:lnSpc>
                <a:spcPct val="100000"/>
              </a:lnSpc>
              <a:spcAft>
                <a:spcPts val="1200"/>
              </a:spcAft>
              <a:buNone/>
            </a:pPr>
            <a:r>
              <a:rPr lang="en-US" sz="2600" dirty="0"/>
              <a:t>We can’t do that if our elections are corrupt. Tyrants cannot abide by honest and fair elections because they know they will lose! </a:t>
            </a:r>
          </a:p>
          <a:p>
            <a:pPr marL="0" indent="0">
              <a:lnSpc>
                <a:spcPct val="100000"/>
              </a:lnSpc>
              <a:spcAft>
                <a:spcPts val="1200"/>
              </a:spcAft>
              <a:buNone/>
            </a:pPr>
            <a:r>
              <a:rPr lang="en-US" sz="2600" dirty="0"/>
              <a:t>Do you care about issues like border security and mass illegal immigration? Inflation? A woke military? A weaponized federal government? Overspending and high taxes? Supreme Court nominees? </a:t>
            </a:r>
          </a:p>
          <a:p>
            <a:pPr marL="0" indent="0">
              <a:lnSpc>
                <a:spcPct val="100000"/>
              </a:lnSpc>
              <a:spcAft>
                <a:spcPts val="1200"/>
              </a:spcAft>
              <a:buNone/>
            </a:pPr>
            <a:r>
              <a:rPr lang="en-US" sz="2600" b="1" dirty="0"/>
              <a:t>Every. Single. Issue. Depends on legitimate, honest elections. </a:t>
            </a:r>
          </a:p>
        </p:txBody>
      </p:sp>
      <p:sp>
        <p:nvSpPr>
          <p:cNvPr id="4" name="Title 1">
            <a:extLst>
              <a:ext uri="{FF2B5EF4-FFF2-40B4-BE49-F238E27FC236}">
                <a16:creationId xmlns:a16="http://schemas.microsoft.com/office/drawing/2014/main" id="{ABB03D25-1B4B-5304-E214-05B0CDDFEED4}"/>
              </a:ext>
            </a:extLst>
          </p:cNvPr>
          <p:cNvSpPr txBox="1">
            <a:spLocks/>
          </p:cNvSpPr>
          <p:nvPr/>
        </p:nvSpPr>
        <p:spPr>
          <a:xfrm>
            <a:off x="838200" y="8931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OVERVIEW OF THE ISSUE </a:t>
            </a:r>
          </a:p>
        </p:txBody>
      </p:sp>
    </p:spTree>
    <p:extLst>
      <p:ext uri="{BB962C8B-B14F-4D97-AF65-F5344CB8AC3E}">
        <p14:creationId xmlns:p14="http://schemas.microsoft.com/office/powerpoint/2010/main" val="963028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09B68-3026-33A7-A622-9C3558AE6810}"/>
              </a:ext>
            </a:extLst>
          </p:cNvPr>
          <p:cNvSpPr>
            <a:spLocks noGrp="1"/>
          </p:cNvSpPr>
          <p:nvPr>
            <p:ph type="title"/>
          </p:nvPr>
        </p:nvSpPr>
        <p:spPr>
          <a:xfrm>
            <a:off x="838200" y="898433"/>
            <a:ext cx="10515600" cy="1325563"/>
          </a:xfrm>
        </p:spPr>
        <p:txBody>
          <a:bodyPr/>
          <a:lstStyle/>
          <a:p>
            <a:r>
              <a:rPr lang="en-US" b="1" dirty="0"/>
              <a:t>OVERVIEW OF THE ISSUE </a:t>
            </a:r>
            <a:endParaRPr lang="en-US" dirty="0"/>
          </a:p>
        </p:txBody>
      </p:sp>
      <p:sp>
        <p:nvSpPr>
          <p:cNvPr id="3" name="Content Placeholder 2">
            <a:extLst>
              <a:ext uri="{FF2B5EF4-FFF2-40B4-BE49-F238E27FC236}">
                <a16:creationId xmlns:a16="http://schemas.microsoft.com/office/drawing/2014/main" id="{2184EFD8-D7DF-4417-8010-3D907594F466}"/>
              </a:ext>
            </a:extLst>
          </p:cNvPr>
          <p:cNvSpPr>
            <a:spLocks noGrp="1"/>
          </p:cNvSpPr>
          <p:nvPr>
            <p:ph idx="1"/>
          </p:nvPr>
        </p:nvSpPr>
        <p:spPr>
          <a:xfrm>
            <a:off x="838200" y="2006281"/>
            <a:ext cx="10515600" cy="5058548"/>
          </a:xfrm>
        </p:spPr>
        <p:txBody>
          <a:bodyPr/>
          <a:lstStyle/>
          <a:p>
            <a:pPr marL="0" indent="0">
              <a:buNone/>
            </a:pPr>
            <a:r>
              <a:rPr lang="en-US" dirty="0"/>
              <a:t>If you…</a:t>
            </a:r>
          </a:p>
          <a:p>
            <a:pPr lvl="1"/>
            <a:r>
              <a:rPr lang="en-US" sz="2800" b="1" dirty="0">
                <a:solidFill>
                  <a:schemeClr val="tx2"/>
                </a:solidFill>
              </a:rPr>
              <a:t>Want honest elections</a:t>
            </a:r>
          </a:p>
          <a:p>
            <a:pPr lvl="1"/>
            <a:r>
              <a:rPr lang="en-US" sz="2800" b="1" dirty="0">
                <a:solidFill>
                  <a:schemeClr val="tx2"/>
                </a:solidFill>
              </a:rPr>
              <a:t>Want to be able to trust election results</a:t>
            </a:r>
          </a:p>
          <a:p>
            <a:pPr lvl="1"/>
            <a:r>
              <a:rPr lang="en-US" sz="2800" b="1" dirty="0">
                <a:solidFill>
                  <a:schemeClr val="tx2"/>
                </a:solidFill>
              </a:rPr>
              <a:t>Want to make sure the will of the people is fulfilled</a:t>
            </a:r>
          </a:p>
          <a:p>
            <a:pPr lvl="1"/>
            <a:r>
              <a:rPr lang="en-US" sz="2800" b="1" dirty="0">
                <a:solidFill>
                  <a:schemeClr val="tx2"/>
                </a:solidFill>
              </a:rPr>
              <a:t>Want to have the power to change public policy</a:t>
            </a:r>
          </a:p>
          <a:p>
            <a:pPr lvl="1"/>
            <a:r>
              <a:rPr lang="en-US" sz="2800" b="1" dirty="0">
                <a:solidFill>
                  <a:schemeClr val="tx2"/>
                </a:solidFill>
              </a:rPr>
              <a:t>Want it to be easy to vote, but hard to cheat</a:t>
            </a:r>
          </a:p>
          <a:p>
            <a:pPr marL="0" indent="0">
              <a:buNone/>
            </a:pPr>
            <a:endParaRPr lang="en-US" dirty="0"/>
          </a:p>
          <a:p>
            <a:pPr marL="0" indent="0">
              <a:buNone/>
            </a:pPr>
            <a:r>
              <a:rPr lang="en-US" b="1" i="1" dirty="0"/>
              <a:t>Then you must get involved in election integrity efforts!!</a:t>
            </a:r>
          </a:p>
          <a:p>
            <a:endParaRPr lang="en-US" dirty="0"/>
          </a:p>
        </p:txBody>
      </p:sp>
    </p:spTree>
    <p:extLst>
      <p:ext uri="{BB962C8B-B14F-4D97-AF65-F5344CB8AC3E}">
        <p14:creationId xmlns:p14="http://schemas.microsoft.com/office/powerpoint/2010/main" val="2431945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771D8-BF0D-2A6B-7207-DD0A0488D519}"/>
              </a:ext>
            </a:extLst>
          </p:cNvPr>
          <p:cNvSpPr>
            <a:spLocks noGrp="1"/>
          </p:cNvSpPr>
          <p:nvPr>
            <p:ph type="title"/>
          </p:nvPr>
        </p:nvSpPr>
        <p:spPr>
          <a:xfrm>
            <a:off x="838200" y="931182"/>
            <a:ext cx="10515600" cy="1325563"/>
          </a:xfrm>
        </p:spPr>
        <p:txBody>
          <a:bodyPr/>
          <a:lstStyle/>
          <a:p>
            <a:r>
              <a:rPr lang="en-US" b="1" dirty="0">
                <a:solidFill>
                  <a:srgbClr val="C00000"/>
                </a:solidFill>
              </a:rPr>
              <a:t>HOW CAN YOU SERVE?</a:t>
            </a:r>
          </a:p>
        </p:txBody>
      </p:sp>
      <p:sp>
        <p:nvSpPr>
          <p:cNvPr id="3" name="Content Placeholder 2">
            <a:extLst>
              <a:ext uri="{FF2B5EF4-FFF2-40B4-BE49-F238E27FC236}">
                <a16:creationId xmlns:a16="http://schemas.microsoft.com/office/drawing/2014/main" id="{C0966D02-7EDE-3369-9C97-11C0DCFDC130}"/>
              </a:ext>
            </a:extLst>
          </p:cNvPr>
          <p:cNvSpPr>
            <a:spLocks noGrp="1"/>
          </p:cNvSpPr>
          <p:nvPr>
            <p:ph idx="1"/>
          </p:nvPr>
        </p:nvSpPr>
        <p:spPr>
          <a:xfrm>
            <a:off x="478971" y="2130424"/>
            <a:ext cx="11277600" cy="4390119"/>
          </a:xfrm>
        </p:spPr>
        <p:txBody>
          <a:bodyPr>
            <a:noAutofit/>
          </a:bodyPr>
          <a:lstStyle/>
          <a:p>
            <a:pPr marR="0" lvl="0">
              <a:spcBef>
                <a:spcPts val="0"/>
              </a:spcBef>
              <a:spcAft>
                <a:spcPts val="0"/>
              </a:spcAft>
              <a:buClr>
                <a:srgbClr val="92D050"/>
              </a:buClr>
              <a:buFont typeface="Wingdings" pitchFamily="2" charset="2"/>
              <a:buChar char="ü"/>
            </a:pPr>
            <a:r>
              <a:rPr lang="en-US" sz="2400" b="1" dirty="0">
                <a:effectLst/>
                <a:ea typeface="Times New Roman" panose="02020603050405020304" pitchFamily="18" charset="0"/>
              </a:rPr>
              <a:t>Sign up to be a poll worker!</a:t>
            </a:r>
          </a:p>
          <a:p>
            <a:pPr marL="400050" marR="0" indent="-171450">
              <a:spcBef>
                <a:spcPts val="0"/>
              </a:spcBef>
              <a:spcAft>
                <a:spcPts val="0"/>
              </a:spcAft>
              <a:buClr>
                <a:srgbClr val="92D050"/>
              </a:buClr>
              <a:buFont typeface="Wingdings" pitchFamily="2" charset="2"/>
              <a:buChar char="ü"/>
            </a:pPr>
            <a:r>
              <a:rPr lang="en-US" sz="1000" b="1" dirty="0">
                <a:effectLst/>
                <a:ea typeface="Times New Roman" panose="02020603050405020304" pitchFamily="18" charset="0"/>
              </a:rPr>
              <a:t> </a:t>
            </a:r>
          </a:p>
          <a:p>
            <a:pPr marR="0" lvl="0">
              <a:spcBef>
                <a:spcPts val="0"/>
              </a:spcBef>
              <a:spcAft>
                <a:spcPts val="0"/>
              </a:spcAft>
              <a:buClr>
                <a:srgbClr val="92D050"/>
              </a:buClr>
              <a:buFont typeface="Wingdings" pitchFamily="2" charset="2"/>
              <a:buChar char="ü"/>
            </a:pPr>
            <a:r>
              <a:rPr lang="en-US" sz="2400" b="1" dirty="0">
                <a:effectLst/>
                <a:ea typeface="Times New Roman" panose="02020603050405020304" pitchFamily="18" charset="0"/>
              </a:rPr>
              <a:t>Sign up to be a poll watcher!</a:t>
            </a:r>
            <a:endParaRPr lang="en-US" sz="2400" b="1" dirty="0">
              <a:ea typeface="Times New Roman" panose="02020603050405020304" pitchFamily="18" charset="0"/>
            </a:endParaRPr>
          </a:p>
          <a:p>
            <a:pPr marL="400050" marR="0" indent="-171450">
              <a:spcBef>
                <a:spcPts val="0"/>
              </a:spcBef>
              <a:spcAft>
                <a:spcPts val="0"/>
              </a:spcAft>
              <a:buClr>
                <a:srgbClr val="92D050"/>
              </a:buClr>
              <a:buFont typeface="Wingdings" pitchFamily="2" charset="2"/>
              <a:buChar char="ü"/>
            </a:pPr>
            <a:r>
              <a:rPr lang="en-US" sz="1000" b="1" dirty="0">
                <a:effectLst/>
                <a:ea typeface="Times New Roman" panose="02020603050405020304" pitchFamily="18" charset="0"/>
              </a:rPr>
              <a:t> </a:t>
            </a:r>
          </a:p>
          <a:p>
            <a:pPr marR="0" lvl="0">
              <a:spcBef>
                <a:spcPts val="0"/>
              </a:spcBef>
              <a:spcAft>
                <a:spcPts val="0"/>
              </a:spcAft>
              <a:buClr>
                <a:srgbClr val="92D050"/>
              </a:buClr>
              <a:buFont typeface="Wingdings" pitchFamily="2" charset="2"/>
              <a:buChar char="ü"/>
            </a:pPr>
            <a:r>
              <a:rPr lang="en-US" sz="2400" b="1" dirty="0">
                <a:effectLst/>
                <a:ea typeface="Times New Roman" panose="02020603050405020304" pitchFamily="18" charset="0"/>
              </a:rPr>
              <a:t>Sign up to be a tabulation observer (if applicable)!</a:t>
            </a:r>
          </a:p>
          <a:p>
            <a:pPr marL="400050" marR="0" indent="-171450">
              <a:spcBef>
                <a:spcPts val="0"/>
              </a:spcBef>
              <a:spcAft>
                <a:spcPts val="0"/>
              </a:spcAft>
              <a:buClr>
                <a:srgbClr val="92D050"/>
              </a:buClr>
              <a:buFont typeface="Wingdings" pitchFamily="2" charset="2"/>
              <a:buChar char="ü"/>
            </a:pPr>
            <a:endParaRPr lang="en-US" sz="1000" dirty="0">
              <a:effectLst/>
              <a:ea typeface="Times New Roman" panose="02020603050405020304" pitchFamily="18" charset="0"/>
            </a:endParaRPr>
          </a:p>
          <a:p>
            <a:pPr marR="0" lvl="0">
              <a:spcBef>
                <a:spcPts val="0"/>
              </a:spcBef>
              <a:spcAft>
                <a:spcPts val="0"/>
              </a:spcAft>
              <a:buClr>
                <a:srgbClr val="92D050"/>
              </a:buClr>
              <a:buFont typeface="Wingdings" pitchFamily="2" charset="2"/>
              <a:buChar char="ü"/>
            </a:pPr>
            <a:r>
              <a:rPr lang="en-US" sz="2400" b="1" dirty="0">
                <a:effectLst/>
                <a:ea typeface="Times New Roman" panose="02020603050405020304" pitchFamily="18" charset="0"/>
              </a:rPr>
              <a:t>Post on social media to recruit other patriotic Americans – Facebook, Twitter/X, Instagram, TikTok, </a:t>
            </a:r>
            <a:r>
              <a:rPr lang="en-US" sz="2400" b="1" dirty="0" err="1">
                <a:effectLst/>
                <a:ea typeface="Times New Roman" panose="02020603050405020304" pitchFamily="18" charset="0"/>
              </a:rPr>
              <a:t>SnapChat</a:t>
            </a:r>
            <a:r>
              <a:rPr lang="en-US" sz="2400" b="1" dirty="0">
                <a:effectLst/>
                <a:ea typeface="Times New Roman" panose="02020603050405020304" pitchFamily="18" charset="0"/>
              </a:rPr>
              <a:t>, etc. </a:t>
            </a:r>
            <a:br>
              <a:rPr lang="en-US" dirty="0">
                <a:effectLst/>
                <a:ea typeface="Times New Roman" panose="02020603050405020304" pitchFamily="18" charset="0"/>
              </a:rPr>
            </a:br>
            <a:r>
              <a:rPr lang="en-US" sz="2000" i="1" dirty="0">
                <a:effectLst/>
                <a:ea typeface="Times New Roman" panose="02020603050405020304" pitchFamily="18" charset="0"/>
              </a:rPr>
              <a:t>See the Easy to Vote, Hard to Cheat how-to guide for sample posts.</a:t>
            </a:r>
          </a:p>
          <a:p>
            <a:pPr marL="0" marR="0">
              <a:spcBef>
                <a:spcPts val="0"/>
              </a:spcBef>
              <a:spcAft>
                <a:spcPts val="0"/>
              </a:spcAft>
              <a:buClr>
                <a:srgbClr val="92D050"/>
              </a:buClr>
              <a:buFont typeface="Wingdings" pitchFamily="2" charset="2"/>
              <a:buChar char="ü"/>
            </a:pPr>
            <a:endParaRPr lang="en-US" sz="1000" dirty="0">
              <a:effectLst/>
              <a:ea typeface="Times New Roman" panose="02020603050405020304" pitchFamily="18" charset="0"/>
            </a:endParaRPr>
          </a:p>
          <a:p>
            <a:pPr>
              <a:spcBef>
                <a:spcPts val="0"/>
              </a:spcBef>
              <a:buClr>
                <a:srgbClr val="92D050"/>
              </a:buClr>
              <a:buFont typeface="Wingdings" pitchFamily="2" charset="2"/>
              <a:buChar char="ü"/>
            </a:pPr>
            <a:r>
              <a:rPr lang="en-US" sz="2400" b="1" dirty="0">
                <a:effectLst/>
                <a:ea typeface="Times New Roman" panose="02020603050405020304" pitchFamily="18" charset="0"/>
              </a:rPr>
              <a:t>Call in to conservative talk radio shows.  </a:t>
            </a:r>
            <a:br>
              <a:rPr lang="en-US" dirty="0">
                <a:effectLst/>
                <a:ea typeface="Times New Roman" panose="02020603050405020304" pitchFamily="18" charset="0"/>
              </a:rPr>
            </a:br>
            <a:r>
              <a:rPr lang="en-US" sz="2000" i="1" dirty="0">
                <a:effectLst/>
                <a:ea typeface="Times New Roman" panose="02020603050405020304" pitchFamily="18" charset="0"/>
              </a:rPr>
              <a:t>See the Easy to Vote, Hard to Cheat how-to guide for a sample script.</a:t>
            </a:r>
          </a:p>
          <a:p>
            <a:pPr marR="0" lvl="0">
              <a:spcBef>
                <a:spcPts val="0"/>
              </a:spcBef>
              <a:spcAft>
                <a:spcPts val="0"/>
              </a:spcAft>
              <a:buClr>
                <a:srgbClr val="92D050"/>
              </a:buClr>
              <a:buFont typeface="Wingdings" pitchFamily="2" charset="2"/>
              <a:buChar char="ü"/>
            </a:pPr>
            <a:endParaRPr lang="en-US" sz="1000" b="1" dirty="0">
              <a:effectLst/>
              <a:ea typeface="Times New Roman" panose="02020603050405020304" pitchFamily="18" charset="0"/>
            </a:endParaRPr>
          </a:p>
          <a:p>
            <a:pPr marR="0" lvl="0">
              <a:spcBef>
                <a:spcPts val="0"/>
              </a:spcBef>
              <a:spcAft>
                <a:spcPts val="0"/>
              </a:spcAft>
              <a:buClr>
                <a:srgbClr val="92D050"/>
              </a:buClr>
              <a:buFont typeface="Wingdings" pitchFamily="2" charset="2"/>
              <a:buChar char="ü"/>
            </a:pPr>
            <a:r>
              <a:rPr lang="en-US" sz="2400" b="1" dirty="0">
                <a:effectLst/>
                <a:ea typeface="Times New Roman" panose="02020603050405020304" pitchFamily="18" charset="0"/>
              </a:rPr>
              <a:t>Write an email or text to your friends/family/network encouraging them to sign up and get involved in securing our elections. </a:t>
            </a:r>
            <a:br>
              <a:rPr lang="en-US" dirty="0">
                <a:effectLst/>
                <a:ea typeface="Times New Roman" panose="02020603050405020304" pitchFamily="18" charset="0"/>
              </a:rPr>
            </a:br>
            <a:r>
              <a:rPr lang="en-US" sz="2000" i="1" dirty="0">
                <a:effectLst/>
                <a:ea typeface="Times New Roman" panose="02020603050405020304" pitchFamily="18" charset="0"/>
              </a:rPr>
              <a:t>See the Easy to Vote, Hard to Cheat how-to guide for samples.</a:t>
            </a:r>
          </a:p>
        </p:txBody>
      </p:sp>
    </p:spTree>
    <p:extLst>
      <p:ext uri="{BB962C8B-B14F-4D97-AF65-F5344CB8AC3E}">
        <p14:creationId xmlns:p14="http://schemas.microsoft.com/office/powerpoint/2010/main" val="2420587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9D99C-2B71-B042-8000-ECEDEB94C534}"/>
              </a:ext>
            </a:extLst>
          </p:cNvPr>
          <p:cNvSpPr>
            <a:spLocks noGrp="1"/>
          </p:cNvSpPr>
          <p:nvPr>
            <p:ph type="title"/>
          </p:nvPr>
        </p:nvSpPr>
        <p:spPr>
          <a:xfrm>
            <a:off x="838200" y="942067"/>
            <a:ext cx="10515600" cy="1325563"/>
          </a:xfrm>
        </p:spPr>
        <p:txBody>
          <a:bodyPr/>
          <a:lstStyle/>
          <a:p>
            <a:r>
              <a:rPr lang="en-US" b="1" dirty="0">
                <a:solidFill>
                  <a:srgbClr val="C00000"/>
                </a:solidFill>
              </a:rPr>
              <a:t>POLL WORKER</a:t>
            </a:r>
          </a:p>
        </p:txBody>
      </p:sp>
      <p:sp>
        <p:nvSpPr>
          <p:cNvPr id="3" name="Content Placeholder 2">
            <a:extLst>
              <a:ext uri="{FF2B5EF4-FFF2-40B4-BE49-F238E27FC236}">
                <a16:creationId xmlns:a16="http://schemas.microsoft.com/office/drawing/2014/main" id="{EC662134-3380-19BC-DBA4-E6F7A0C40F68}"/>
              </a:ext>
            </a:extLst>
          </p:cNvPr>
          <p:cNvSpPr>
            <a:spLocks noGrp="1"/>
          </p:cNvSpPr>
          <p:nvPr>
            <p:ph idx="1"/>
          </p:nvPr>
        </p:nvSpPr>
        <p:spPr>
          <a:xfrm>
            <a:off x="838200" y="2021568"/>
            <a:ext cx="10515600" cy="4351338"/>
          </a:xfrm>
        </p:spPr>
        <p:txBody>
          <a:bodyPr>
            <a:noAutofit/>
          </a:bodyPr>
          <a:lstStyle/>
          <a:p>
            <a:pPr>
              <a:spcAft>
                <a:spcPts val="1200"/>
              </a:spcAft>
            </a:pPr>
            <a:r>
              <a:rPr lang="en-US" sz="2400" dirty="0"/>
              <a:t>The officials responsible for administering and conducting an election in the local precinct. </a:t>
            </a:r>
          </a:p>
          <a:p>
            <a:pPr>
              <a:spcAft>
                <a:spcPts val="1200"/>
              </a:spcAft>
            </a:pPr>
            <a:r>
              <a:rPr lang="en-US" sz="2400" dirty="0"/>
              <a:t>Usually paid.</a:t>
            </a:r>
          </a:p>
          <a:p>
            <a:pPr>
              <a:spcAft>
                <a:spcPts val="1200"/>
              </a:spcAft>
            </a:pPr>
            <a:r>
              <a:rPr lang="en-US" sz="2400" dirty="0"/>
              <a:t>More likely to have the authority to take action if irregularities occur, though may not. Poll workers are allowed to speak inside the precinct, and that communication is the first step in solving problems.</a:t>
            </a:r>
          </a:p>
          <a:p>
            <a:pPr>
              <a:spcAft>
                <a:spcPts val="1200"/>
              </a:spcAft>
            </a:pPr>
            <a:r>
              <a:rPr lang="en-US" sz="2400" dirty="0"/>
              <a:t>Typical duties include: check voters into the precinct location to vote, hand the voter their ballot or card for the ballot marking device (touch screen computer with ballot), tell the voter where to deposit the ballot in the ballot box, and close the precinct location after voting is over. </a:t>
            </a:r>
          </a:p>
        </p:txBody>
      </p:sp>
    </p:spTree>
    <p:extLst>
      <p:ext uri="{BB962C8B-B14F-4D97-AF65-F5344CB8AC3E}">
        <p14:creationId xmlns:p14="http://schemas.microsoft.com/office/powerpoint/2010/main" val="1773595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4505A2-DA4E-B8D8-F2B4-351D456AC3DE}"/>
              </a:ext>
            </a:extLst>
          </p:cNvPr>
          <p:cNvSpPr>
            <a:spLocks noGrp="1"/>
          </p:cNvSpPr>
          <p:nvPr>
            <p:ph idx="1"/>
          </p:nvPr>
        </p:nvSpPr>
        <p:spPr>
          <a:xfrm>
            <a:off x="838200" y="2087616"/>
            <a:ext cx="10515600" cy="4770384"/>
          </a:xfrm>
        </p:spPr>
        <p:txBody>
          <a:bodyPr>
            <a:normAutofit/>
          </a:bodyPr>
          <a:lstStyle/>
          <a:p>
            <a:pPr marL="0" indent="0">
              <a:spcAft>
                <a:spcPts val="1200"/>
              </a:spcAft>
              <a:buNone/>
            </a:pPr>
            <a:r>
              <a:rPr lang="en-US" dirty="0"/>
              <a:t>Some states have different names for poll workers. They can also be known as election official, judge of elections, inspector of elections, judge, inspector, or some other similar title.</a:t>
            </a:r>
          </a:p>
          <a:p>
            <a:pPr marL="0" indent="0">
              <a:spcAft>
                <a:spcPts val="1200"/>
              </a:spcAft>
              <a:buNone/>
            </a:pPr>
            <a:r>
              <a:rPr lang="en-US" dirty="0"/>
              <a:t>They are generally hired at the county level by the permanent employees who administer the elections and maintain voter rolls.</a:t>
            </a:r>
          </a:p>
          <a:p>
            <a:pPr marL="0" indent="0">
              <a:spcAft>
                <a:spcPts val="1200"/>
              </a:spcAft>
              <a:buNone/>
            </a:pPr>
            <a:r>
              <a:rPr lang="en-US" dirty="0"/>
              <a:t>The permanent employees may hold one of the following titles: </a:t>
            </a:r>
            <a:r>
              <a:rPr lang="en-US" i="1" dirty="0"/>
              <a:t>election supervisor, election board, board of elections, board of commissioners, county supervisors, county judges, etc. </a:t>
            </a:r>
            <a:r>
              <a:rPr lang="en-US" dirty="0"/>
              <a:t>The titles vary from state to state. </a:t>
            </a:r>
          </a:p>
        </p:txBody>
      </p:sp>
      <p:sp>
        <p:nvSpPr>
          <p:cNvPr id="6" name="Title 1">
            <a:extLst>
              <a:ext uri="{FF2B5EF4-FFF2-40B4-BE49-F238E27FC236}">
                <a16:creationId xmlns:a16="http://schemas.microsoft.com/office/drawing/2014/main" id="{CA0BD824-8B10-C35A-36A0-8B187FD89280}"/>
              </a:ext>
            </a:extLst>
          </p:cNvPr>
          <p:cNvSpPr>
            <a:spLocks noGrp="1"/>
          </p:cNvSpPr>
          <p:nvPr>
            <p:ph type="title"/>
          </p:nvPr>
        </p:nvSpPr>
        <p:spPr>
          <a:xfrm>
            <a:off x="838200" y="942067"/>
            <a:ext cx="10515600" cy="1325563"/>
          </a:xfrm>
        </p:spPr>
        <p:txBody>
          <a:bodyPr/>
          <a:lstStyle/>
          <a:p>
            <a:r>
              <a:rPr lang="en-US" b="1" dirty="0">
                <a:solidFill>
                  <a:srgbClr val="C00000"/>
                </a:solidFill>
              </a:rPr>
              <a:t>POLL WORKER</a:t>
            </a:r>
          </a:p>
        </p:txBody>
      </p:sp>
    </p:spTree>
    <p:extLst>
      <p:ext uri="{BB962C8B-B14F-4D97-AF65-F5344CB8AC3E}">
        <p14:creationId xmlns:p14="http://schemas.microsoft.com/office/powerpoint/2010/main" val="1771212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36BD25-0ADA-CBC7-9550-C0DA95063ED3}"/>
              </a:ext>
            </a:extLst>
          </p:cNvPr>
          <p:cNvSpPr>
            <a:spLocks noGrp="1"/>
          </p:cNvSpPr>
          <p:nvPr>
            <p:ph idx="1"/>
          </p:nvPr>
        </p:nvSpPr>
        <p:spPr>
          <a:xfrm>
            <a:off x="838200" y="2043338"/>
            <a:ext cx="10515600" cy="4351338"/>
          </a:xfrm>
        </p:spPr>
        <p:txBody>
          <a:bodyPr>
            <a:normAutofit/>
          </a:bodyPr>
          <a:lstStyle/>
          <a:p>
            <a:pPr>
              <a:spcAft>
                <a:spcPts val="1200"/>
              </a:spcAft>
            </a:pPr>
            <a:r>
              <a:rPr lang="en-US" sz="2400" dirty="0"/>
              <a:t>In the voting precinct while voters vote, silently watching and observing the election process. </a:t>
            </a:r>
          </a:p>
          <a:p>
            <a:pPr>
              <a:spcAft>
                <a:spcPts val="1200"/>
              </a:spcAft>
            </a:pPr>
            <a:r>
              <a:rPr lang="en-US" sz="2400" dirty="0"/>
              <a:t>Unpaid.</a:t>
            </a:r>
          </a:p>
          <a:p>
            <a:pPr>
              <a:spcAft>
                <a:spcPts val="1200"/>
              </a:spcAft>
            </a:pPr>
            <a:r>
              <a:rPr lang="en-US" sz="2400" dirty="0"/>
              <a:t>Have the authority to observe, but in no way interact with the voting process. </a:t>
            </a:r>
          </a:p>
          <a:p>
            <a:pPr>
              <a:spcAft>
                <a:spcPts val="1200"/>
              </a:spcAft>
            </a:pPr>
            <a:r>
              <a:rPr lang="en-US" sz="2400" dirty="0"/>
              <a:t>Usually, but not always, appointed and placed by the county political party.</a:t>
            </a:r>
          </a:p>
          <a:p>
            <a:pPr>
              <a:spcAft>
                <a:spcPts val="1200"/>
              </a:spcAft>
            </a:pPr>
            <a:r>
              <a:rPr lang="en-US" sz="2400" dirty="0"/>
              <a:t>If irregularities are observed, poll watchers will report those irregularities to the entity (i.e., the county political party) that assigned the poll watcher position in accordance with the training provided by that entity. </a:t>
            </a:r>
          </a:p>
        </p:txBody>
      </p:sp>
      <p:sp>
        <p:nvSpPr>
          <p:cNvPr id="6" name="Title 1">
            <a:extLst>
              <a:ext uri="{FF2B5EF4-FFF2-40B4-BE49-F238E27FC236}">
                <a16:creationId xmlns:a16="http://schemas.microsoft.com/office/drawing/2014/main" id="{E3265C8F-DA9C-13D6-52B3-5BFA0A6B6E3C}"/>
              </a:ext>
            </a:extLst>
          </p:cNvPr>
          <p:cNvSpPr>
            <a:spLocks noGrp="1"/>
          </p:cNvSpPr>
          <p:nvPr>
            <p:ph type="title"/>
          </p:nvPr>
        </p:nvSpPr>
        <p:spPr>
          <a:xfrm>
            <a:off x="838200" y="942067"/>
            <a:ext cx="10515600" cy="1325563"/>
          </a:xfrm>
        </p:spPr>
        <p:txBody>
          <a:bodyPr/>
          <a:lstStyle/>
          <a:p>
            <a:r>
              <a:rPr lang="en-US" b="1" dirty="0">
                <a:solidFill>
                  <a:srgbClr val="C00000"/>
                </a:solidFill>
              </a:rPr>
              <a:t>POLL WATCHER</a:t>
            </a:r>
          </a:p>
        </p:txBody>
      </p:sp>
    </p:spTree>
    <p:extLst>
      <p:ext uri="{BB962C8B-B14F-4D97-AF65-F5344CB8AC3E}">
        <p14:creationId xmlns:p14="http://schemas.microsoft.com/office/powerpoint/2010/main" val="2491007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88DCC-D44A-CB4E-B595-8E5A033F98C8}"/>
              </a:ext>
            </a:extLst>
          </p:cNvPr>
          <p:cNvSpPr>
            <a:spLocks noGrp="1"/>
          </p:cNvSpPr>
          <p:nvPr>
            <p:ph type="title"/>
          </p:nvPr>
        </p:nvSpPr>
        <p:spPr>
          <a:xfrm>
            <a:off x="838200" y="974725"/>
            <a:ext cx="10515600" cy="1325563"/>
          </a:xfrm>
        </p:spPr>
        <p:txBody>
          <a:bodyPr/>
          <a:lstStyle/>
          <a:p>
            <a:r>
              <a:rPr lang="en-US" b="1" dirty="0">
                <a:solidFill>
                  <a:srgbClr val="C00000"/>
                </a:solidFill>
              </a:rPr>
              <a:t>TABULATION OBSERVER</a:t>
            </a:r>
            <a:endParaRPr lang="en-US" dirty="0">
              <a:solidFill>
                <a:srgbClr val="C00000"/>
              </a:solidFill>
            </a:endParaRPr>
          </a:p>
        </p:txBody>
      </p:sp>
      <p:sp>
        <p:nvSpPr>
          <p:cNvPr id="3" name="Content Placeholder 2">
            <a:extLst>
              <a:ext uri="{FF2B5EF4-FFF2-40B4-BE49-F238E27FC236}">
                <a16:creationId xmlns:a16="http://schemas.microsoft.com/office/drawing/2014/main" id="{DF047F44-485B-6FFC-6A84-693E015A5333}"/>
              </a:ext>
            </a:extLst>
          </p:cNvPr>
          <p:cNvSpPr>
            <a:spLocks noGrp="1"/>
          </p:cNvSpPr>
          <p:nvPr>
            <p:ph idx="1"/>
          </p:nvPr>
        </p:nvSpPr>
        <p:spPr>
          <a:xfrm>
            <a:off x="838200" y="2075995"/>
            <a:ext cx="10515600" cy="4226834"/>
          </a:xfrm>
        </p:spPr>
        <p:txBody>
          <a:bodyPr>
            <a:noAutofit/>
          </a:bodyPr>
          <a:lstStyle/>
          <a:p>
            <a:pPr>
              <a:spcAft>
                <a:spcPts val="1200"/>
              </a:spcAft>
            </a:pPr>
            <a:r>
              <a:rPr lang="en-US" dirty="0"/>
              <a:t>Similar to a poll watcher, but instead of watching at a polling center where citizens are voting, you are watching inside of a tabulation center. </a:t>
            </a:r>
          </a:p>
          <a:p>
            <a:pPr>
              <a:spcAft>
                <a:spcPts val="1200"/>
              </a:spcAft>
            </a:pPr>
            <a:r>
              <a:rPr lang="en-US" dirty="0"/>
              <a:t>A tabulation center or tabulation site is used by some jurisdictions as a central location to count mail-in ballots, as opposed to doing it at the precinct level. </a:t>
            </a:r>
          </a:p>
          <a:p>
            <a:pPr>
              <a:spcAft>
                <a:spcPts val="1200"/>
              </a:spcAft>
            </a:pPr>
            <a:r>
              <a:rPr lang="en-US" dirty="0"/>
              <a:t>Tabulation observers, like poll watchers, are also usually appointed by the county political parties. Note that not every state or county has tabulation centers. </a:t>
            </a:r>
          </a:p>
        </p:txBody>
      </p:sp>
    </p:spTree>
    <p:extLst>
      <p:ext uri="{BB962C8B-B14F-4D97-AF65-F5344CB8AC3E}">
        <p14:creationId xmlns:p14="http://schemas.microsoft.com/office/powerpoint/2010/main" val="4078765042"/>
      </p:ext>
    </p:extLst>
  </p:cSld>
  <p:clrMapOvr>
    <a:masterClrMapping/>
  </p:clrMapOvr>
</p:sld>
</file>

<file path=ppt/theme/theme1.xml><?xml version="1.0" encoding="utf-8"?>
<a:theme xmlns:a="http://schemas.openxmlformats.org/drawingml/2006/main" name="Office Theme">
  <a:themeElements>
    <a:clrScheme name="Custom 3">
      <a:dk1>
        <a:srgbClr val="BC2330"/>
      </a:dk1>
      <a:lt1>
        <a:srgbClr val="FFFFFF"/>
      </a:lt1>
      <a:dk2>
        <a:srgbClr val="2E4574"/>
      </a:dk2>
      <a:lt2>
        <a:srgbClr val="FFFFFF"/>
      </a:lt2>
      <a:accent1>
        <a:srgbClr val="3C5B98"/>
      </a:accent1>
      <a:accent2>
        <a:srgbClr val="BC2330"/>
      </a:accent2>
      <a:accent3>
        <a:srgbClr val="3C5B98"/>
      </a:accent3>
      <a:accent4>
        <a:srgbClr val="BC2330"/>
      </a:accent4>
      <a:accent5>
        <a:srgbClr val="2E4574"/>
      </a:accent5>
      <a:accent6>
        <a:srgbClr val="A2202C"/>
      </a:accent6>
      <a:hlink>
        <a:srgbClr val="E12935"/>
      </a:hlink>
      <a:folHlink>
        <a:srgbClr val="FEC037"/>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1333</TotalTime>
  <Words>1309</Words>
  <Application>Microsoft Macintosh PowerPoint</Application>
  <PresentationFormat>Widescreen</PresentationFormat>
  <Paragraphs>84</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Arial Black</vt:lpstr>
      <vt:lpstr>Roboto</vt:lpstr>
      <vt:lpstr>Times New Roman</vt:lpstr>
      <vt:lpstr>Wingdings</vt:lpstr>
      <vt:lpstr>Office Theme</vt:lpstr>
      <vt:lpstr>PowerPoint Presentation</vt:lpstr>
      <vt:lpstr>OVERVIEW OF THE ISSUE </vt:lpstr>
      <vt:lpstr>PowerPoint Presentation</vt:lpstr>
      <vt:lpstr>OVERVIEW OF THE ISSUE </vt:lpstr>
      <vt:lpstr>HOW CAN YOU SERVE?</vt:lpstr>
      <vt:lpstr>POLL WORKER</vt:lpstr>
      <vt:lpstr>POLL WORKER</vt:lpstr>
      <vt:lpstr>POLL WATCHER</vt:lpstr>
      <vt:lpstr>TABULATION OBSERVER</vt:lpstr>
      <vt:lpstr>KEY DIFFERENCE</vt:lpstr>
      <vt:lpstr>HOW CAN YOU SIGN UP?</vt:lpstr>
      <vt:lpstr>IMPORTANT NOTE</vt:lpstr>
      <vt:lpstr>OTHER THINGS TO NOTE</vt:lpstr>
      <vt:lpstr>REMEMBER…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EASY TO VOTE,  HARD TO CHEAT </dc:title>
  <dc:creator>keli@teapartypatriots.org</dc:creator>
  <cp:lastModifiedBy>TPP Administrator</cp:lastModifiedBy>
  <cp:revision>12</cp:revision>
  <dcterms:created xsi:type="dcterms:W3CDTF">2024-01-26T17:29:14Z</dcterms:created>
  <dcterms:modified xsi:type="dcterms:W3CDTF">2024-01-28T20:31:33Z</dcterms:modified>
</cp:coreProperties>
</file>