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260" r:id="rId4"/>
    <p:sldId id="261" r:id="rId5"/>
    <p:sldId id="262" r:id="rId6"/>
    <p:sldId id="263" r:id="rId7"/>
    <p:sldId id="264" r:id="rId8"/>
    <p:sldId id="265" r:id="rId9"/>
    <p:sldId id="282" r:id="rId10"/>
    <p:sldId id="266" r:id="rId11"/>
    <p:sldId id="283" r:id="rId12"/>
    <p:sldId id="268" r:id="rId13"/>
    <p:sldId id="270" r:id="rId14"/>
    <p:sldId id="271" r:id="rId15"/>
    <p:sldId id="272" r:id="rId16"/>
    <p:sldId id="273" r:id="rId17"/>
    <p:sldId id="274" r:id="rId18"/>
    <p:sldId id="285" r:id="rId19"/>
    <p:sldId id="278" r:id="rId20"/>
    <p:sldId id="286" r:id="rId21"/>
    <p:sldId id="287" r:id="rId22"/>
    <p:sldId id="284" r:id="rId23"/>
    <p:sldId id="279" r:id="rId24"/>
    <p:sldId id="276" r:id="rId25"/>
    <p:sldId id="275" r:id="rId26"/>
    <p:sldId id="280" r:id="rId27"/>
    <p:sldId id="281"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9"/>
    <p:restoredTop sz="94719"/>
  </p:normalViewPr>
  <p:slideViewPr>
    <p:cSldViewPr snapToGrid="0">
      <p:cViewPr varScale="1">
        <p:scale>
          <a:sx n="143" d="100"/>
          <a:sy n="143" d="100"/>
        </p:scale>
        <p:origin x="24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D9E6D-CD7B-C54A-8AE9-EE2925AD04A6}" type="datetimeFigureOut">
              <a:rPr lang="en-US" smtClean="0"/>
              <a:t>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F8035-DE33-B247-9C71-36BCD912E0F9}" type="slidenum">
              <a:rPr lang="en-US" smtClean="0"/>
              <a:t>‹#›</a:t>
            </a:fld>
            <a:endParaRPr lang="en-US"/>
          </a:p>
        </p:txBody>
      </p:sp>
    </p:spTree>
    <p:extLst>
      <p:ext uri="{BB962C8B-B14F-4D97-AF65-F5344CB8AC3E}">
        <p14:creationId xmlns:p14="http://schemas.microsoft.com/office/powerpoint/2010/main" val="9955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in the next couple of sections comes from a variety of news articles. We will summarize the main points of each article and include links to reference and read the articles in full.</a:t>
            </a:r>
          </a:p>
        </p:txBody>
      </p:sp>
      <p:sp>
        <p:nvSpPr>
          <p:cNvPr id="4" name="Slide Number Placeholder 3"/>
          <p:cNvSpPr>
            <a:spLocks noGrp="1"/>
          </p:cNvSpPr>
          <p:nvPr>
            <p:ph type="sldNum" sz="quarter" idx="5"/>
          </p:nvPr>
        </p:nvSpPr>
        <p:spPr/>
        <p:txBody>
          <a:bodyPr/>
          <a:lstStyle/>
          <a:p>
            <a:fld id="{486F8035-DE33-B247-9C71-36BCD912E0F9}" type="slidenum">
              <a:rPr lang="en-US" smtClean="0"/>
              <a:t>7</a:t>
            </a:fld>
            <a:endParaRPr lang="en-US"/>
          </a:p>
        </p:txBody>
      </p:sp>
    </p:spTree>
    <p:extLst>
      <p:ext uri="{BB962C8B-B14F-4D97-AF65-F5344CB8AC3E}">
        <p14:creationId xmlns:p14="http://schemas.microsoft.com/office/powerpoint/2010/main" val="122379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035-DE33-B247-9C71-36BCD912E0F9}" type="slidenum">
              <a:rPr lang="en-US" smtClean="0"/>
              <a:t>25</a:t>
            </a:fld>
            <a:endParaRPr lang="en-US"/>
          </a:p>
        </p:txBody>
      </p:sp>
    </p:spTree>
    <p:extLst>
      <p:ext uri="{BB962C8B-B14F-4D97-AF65-F5344CB8AC3E}">
        <p14:creationId xmlns:p14="http://schemas.microsoft.com/office/powerpoint/2010/main" val="305338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radical gender ideology and its offshoot, something the leftists in schools call “comprehensive sex education” (CSE), also have a large impact on the ability of child sex traffickers to enslave children. In this case, the center of concern is the public education system, rather than the border.</a:t>
            </a:r>
          </a:p>
        </p:txBody>
      </p:sp>
      <p:sp>
        <p:nvSpPr>
          <p:cNvPr id="4" name="Slide Number Placeholder 3"/>
          <p:cNvSpPr>
            <a:spLocks noGrp="1"/>
          </p:cNvSpPr>
          <p:nvPr>
            <p:ph type="sldNum" sz="quarter" idx="5"/>
          </p:nvPr>
        </p:nvSpPr>
        <p:spPr/>
        <p:txBody>
          <a:bodyPr/>
          <a:lstStyle/>
          <a:p>
            <a:fld id="{486F8035-DE33-B247-9C71-36BCD912E0F9}" type="slidenum">
              <a:rPr lang="en-US" smtClean="0"/>
              <a:t>16</a:t>
            </a:fld>
            <a:endParaRPr lang="en-US"/>
          </a:p>
        </p:txBody>
      </p:sp>
    </p:spTree>
    <p:extLst>
      <p:ext uri="{BB962C8B-B14F-4D97-AF65-F5344CB8AC3E}">
        <p14:creationId xmlns:p14="http://schemas.microsoft.com/office/powerpoint/2010/main" val="419686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035-DE33-B247-9C71-36BCD912E0F9}" type="slidenum">
              <a:rPr lang="en-US" smtClean="0"/>
              <a:t>17</a:t>
            </a:fld>
            <a:endParaRPr lang="en-US"/>
          </a:p>
        </p:txBody>
      </p:sp>
    </p:spTree>
    <p:extLst>
      <p:ext uri="{BB962C8B-B14F-4D97-AF65-F5344CB8AC3E}">
        <p14:creationId xmlns:p14="http://schemas.microsoft.com/office/powerpoint/2010/main" val="57229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60D0-4FE3-2142-DE01-851927CB6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DAAF8-578B-D732-9302-B1E3E253C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FA343-AC9A-9BF1-D332-9A6CEAEB05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C0D4C-4166-31D9-DD12-6AC629AD22F3}"/>
              </a:ext>
            </a:extLst>
          </p:cNvPr>
          <p:cNvSpPr>
            <a:spLocks noGrp="1"/>
          </p:cNvSpPr>
          <p:nvPr>
            <p:ph type="sldNum" sz="quarter" idx="5"/>
          </p:nvPr>
        </p:nvSpPr>
        <p:spPr/>
        <p:txBody>
          <a:bodyPr/>
          <a:lstStyle/>
          <a:p>
            <a:fld id="{486F8035-DE33-B247-9C71-36BCD912E0F9}" type="slidenum">
              <a:rPr lang="en-US" smtClean="0"/>
              <a:t>18</a:t>
            </a:fld>
            <a:endParaRPr lang="en-US"/>
          </a:p>
        </p:txBody>
      </p:sp>
    </p:spTree>
    <p:extLst>
      <p:ext uri="{BB962C8B-B14F-4D97-AF65-F5344CB8AC3E}">
        <p14:creationId xmlns:p14="http://schemas.microsoft.com/office/powerpoint/2010/main" val="94454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F8035-DE33-B247-9C71-36BCD912E0F9}" type="slidenum">
              <a:rPr lang="en-US" smtClean="0"/>
              <a:t>19</a:t>
            </a:fld>
            <a:endParaRPr lang="en-US"/>
          </a:p>
        </p:txBody>
      </p:sp>
    </p:spTree>
    <p:extLst>
      <p:ext uri="{BB962C8B-B14F-4D97-AF65-F5344CB8AC3E}">
        <p14:creationId xmlns:p14="http://schemas.microsoft.com/office/powerpoint/2010/main" val="119979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67CF-B95B-22F1-1664-F2C8A3E77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DB913-014D-F043-1F4A-9E054CB38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BFCD5-D978-8D38-500A-D98B2B43F6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1B3F0-4311-5969-5E4A-79F89E16BA3E}"/>
              </a:ext>
            </a:extLst>
          </p:cNvPr>
          <p:cNvSpPr>
            <a:spLocks noGrp="1"/>
          </p:cNvSpPr>
          <p:nvPr>
            <p:ph type="sldNum" sz="quarter" idx="5"/>
          </p:nvPr>
        </p:nvSpPr>
        <p:spPr/>
        <p:txBody>
          <a:bodyPr/>
          <a:lstStyle/>
          <a:p>
            <a:fld id="{486F8035-DE33-B247-9C71-36BCD912E0F9}" type="slidenum">
              <a:rPr lang="en-US" smtClean="0"/>
              <a:t>20</a:t>
            </a:fld>
            <a:endParaRPr lang="en-US"/>
          </a:p>
        </p:txBody>
      </p:sp>
    </p:spTree>
    <p:extLst>
      <p:ext uri="{BB962C8B-B14F-4D97-AF65-F5344CB8AC3E}">
        <p14:creationId xmlns:p14="http://schemas.microsoft.com/office/powerpoint/2010/main" val="33937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3CB6-AEA7-9451-2970-CD98FB282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7082B-FCE6-5C71-3785-A8F5ED376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39B28-93BA-B9C3-BE58-9947413FA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FC632-0CC6-50AE-CD48-815C092454FA}"/>
              </a:ext>
            </a:extLst>
          </p:cNvPr>
          <p:cNvSpPr>
            <a:spLocks noGrp="1"/>
          </p:cNvSpPr>
          <p:nvPr>
            <p:ph type="sldNum" sz="quarter" idx="5"/>
          </p:nvPr>
        </p:nvSpPr>
        <p:spPr/>
        <p:txBody>
          <a:bodyPr/>
          <a:lstStyle/>
          <a:p>
            <a:fld id="{486F8035-DE33-B247-9C71-36BCD912E0F9}" type="slidenum">
              <a:rPr lang="en-US" smtClean="0"/>
              <a:t>21</a:t>
            </a:fld>
            <a:endParaRPr lang="en-US"/>
          </a:p>
        </p:txBody>
      </p:sp>
    </p:spTree>
    <p:extLst>
      <p:ext uri="{BB962C8B-B14F-4D97-AF65-F5344CB8AC3E}">
        <p14:creationId xmlns:p14="http://schemas.microsoft.com/office/powerpoint/2010/main" val="353189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4226D-2435-F23C-F30F-94CBAD0A1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D33F5-BF60-D887-9B6F-50E9CB8A4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F85A8-B6DA-4DCD-8466-58A0D68AA4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FE88D-FEA5-08DB-C95F-8F3C0BDAE7D2}"/>
              </a:ext>
            </a:extLst>
          </p:cNvPr>
          <p:cNvSpPr>
            <a:spLocks noGrp="1"/>
          </p:cNvSpPr>
          <p:nvPr>
            <p:ph type="sldNum" sz="quarter" idx="5"/>
          </p:nvPr>
        </p:nvSpPr>
        <p:spPr/>
        <p:txBody>
          <a:bodyPr/>
          <a:lstStyle/>
          <a:p>
            <a:fld id="{486F8035-DE33-B247-9C71-36BCD912E0F9}" type="slidenum">
              <a:rPr lang="en-US" smtClean="0"/>
              <a:t>22</a:t>
            </a:fld>
            <a:endParaRPr lang="en-US"/>
          </a:p>
        </p:txBody>
      </p:sp>
    </p:spTree>
    <p:extLst>
      <p:ext uri="{BB962C8B-B14F-4D97-AF65-F5344CB8AC3E}">
        <p14:creationId xmlns:p14="http://schemas.microsoft.com/office/powerpoint/2010/main" val="15797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 Party Patriots Action’s latest how-to guide provides the resources people need to accomplish these steps.</a:t>
            </a:r>
          </a:p>
        </p:txBody>
      </p:sp>
      <p:sp>
        <p:nvSpPr>
          <p:cNvPr id="4" name="Slide Number Placeholder 3"/>
          <p:cNvSpPr>
            <a:spLocks noGrp="1"/>
          </p:cNvSpPr>
          <p:nvPr>
            <p:ph type="sldNum" sz="quarter" idx="5"/>
          </p:nvPr>
        </p:nvSpPr>
        <p:spPr/>
        <p:txBody>
          <a:bodyPr/>
          <a:lstStyle/>
          <a:p>
            <a:fld id="{486F8035-DE33-B247-9C71-36BCD912E0F9}" type="slidenum">
              <a:rPr lang="en-US" smtClean="0"/>
              <a:t>23</a:t>
            </a:fld>
            <a:endParaRPr lang="en-US"/>
          </a:p>
        </p:txBody>
      </p:sp>
    </p:spTree>
    <p:extLst>
      <p:ext uri="{BB962C8B-B14F-4D97-AF65-F5344CB8AC3E}">
        <p14:creationId xmlns:p14="http://schemas.microsoft.com/office/powerpoint/2010/main" val="125033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9C78-9E45-C1E8-0A38-F501B2C8CC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23F73F-31D7-C62D-EBB3-80FDBB4E1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79A6A-8403-A87E-B571-4A4B84058802}"/>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3AA00813-26A2-53C8-8B1E-5FA222C02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E3460-3142-44EF-E430-D364D4EB615C}"/>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417160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5583-F160-CF63-2213-96A5CCD45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55769-24B7-E915-C5A9-51A09DA09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D5AEB-0F02-3582-4FA8-A191FE3269D7}"/>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2F5A171B-53CF-A43A-0627-1080F2599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D59B1-305D-20EA-6C8B-312E95FEC2E5}"/>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201446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5635E-3E0D-01B9-F7C0-22DD7C6757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E1BE4-74C3-D6C0-F4F8-4EA4D7840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10C77-187B-F2A1-62B3-4872A0FC05A3}"/>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C9B50DDA-825D-C191-F8D8-8A55DF842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3432E-12DA-07FF-08FD-BB556AA21F04}"/>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260170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02BF-CFAB-DEC4-4762-CD146F144386}"/>
              </a:ext>
            </a:extLst>
          </p:cNvPr>
          <p:cNvSpPr>
            <a:spLocks noGrp="1"/>
          </p:cNvSpPr>
          <p:nvPr>
            <p:ph type="title"/>
          </p:nvPr>
        </p:nvSpPr>
        <p:spPr/>
        <p:txBody>
          <a:bodyPr/>
          <a:lstStyle>
            <a:lvl1pPr>
              <a:defRPr cap="all" baseline="0">
                <a:solidFill>
                  <a:schemeClr val="bg1"/>
                </a:solidFill>
                <a:latin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3B0101-D8E8-5C42-CBF8-80179152F8CC}"/>
              </a:ext>
            </a:extLst>
          </p:cNvPr>
          <p:cNvSpPr>
            <a:spLocks noGrp="1"/>
          </p:cNvSpPr>
          <p:nvPr>
            <p:ph idx="1"/>
          </p:nvPr>
        </p:nvSpPr>
        <p:spPr/>
        <p:txBody>
          <a:bodyPr/>
          <a:lstStyle>
            <a:lvl1pPr>
              <a:spcBef>
                <a:spcPts val="600"/>
              </a:spcBef>
              <a:spcAft>
                <a:spcPts val="600"/>
              </a:spcAft>
              <a:defRPr b="0" i="0" baseline="0">
                <a:solidFill>
                  <a:schemeClr val="bg1"/>
                </a:solidFill>
                <a:latin typeface="Roboto" panose="02000000000000000000" pitchFamily="2" charset="0"/>
              </a:defRPr>
            </a:lvl1pPr>
            <a:lvl2pPr>
              <a:spcBef>
                <a:spcPts val="600"/>
              </a:spcBef>
              <a:spcAft>
                <a:spcPts val="600"/>
              </a:spcAft>
              <a:defRPr baseline="0">
                <a:solidFill>
                  <a:schemeClr val="bg1"/>
                </a:solidFill>
                <a:latin typeface="Roboto" panose="02000000000000000000" pitchFamily="2" charset="0"/>
              </a:defRPr>
            </a:lvl2pPr>
            <a:lvl3pPr>
              <a:spcBef>
                <a:spcPts val="600"/>
              </a:spcBef>
              <a:spcAft>
                <a:spcPts val="600"/>
              </a:spcAft>
              <a:defRPr baseline="0">
                <a:solidFill>
                  <a:schemeClr val="bg1"/>
                </a:solidFill>
                <a:latin typeface="Roboto" panose="02000000000000000000" pitchFamily="2" charset="0"/>
              </a:defRPr>
            </a:lvl3pPr>
            <a:lvl4pPr>
              <a:spcBef>
                <a:spcPts val="600"/>
              </a:spcBef>
              <a:spcAft>
                <a:spcPts val="600"/>
              </a:spcAft>
              <a:defRPr baseline="0">
                <a:solidFill>
                  <a:schemeClr val="bg1"/>
                </a:solidFill>
                <a:latin typeface="Roboto" panose="02000000000000000000" pitchFamily="2" charset="0"/>
              </a:defRPr>
            </a:lvl4pPr>
            <a:lvl5pPr>
              <a:spcBef>
                <a:spcPts val="600"/>
              </a:spcBef>
              <a:spcAft>
                <a:spcPts val="600"/>
              </a:spcAft>
              <a:defRPr baseline="0">
                <a:solidFill>
                  <a:schemeClr val="bg1"/>
                </a:solidFill>
                <a:latin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7DA22A-23D3-7FD3-1B7B-203A8F9CFCE2}"/>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DFB91D3C-AAD0-A90C-1674-E0904E183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FFD44-832E-9718-B7D0-59B6542B840D}"/>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276937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937B-3173-0F9A-FD99-95C465A9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819257-2363-583C-A675-885C32D36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EB6BE-4B37-8BF3-9E06-C7B8A99AC431}"/>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E393DA9A-A582-C56C-4642-BE9319D9F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A52C4-C2B0-50E5-11E9-BA02F54BF263}"/>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248771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9E93-B3D7-9C30-BF42-9ADC2FFA0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F5AE7-7AEF-70C7-35D2-BDE6B5F25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9301C-7D35-4398-6B1D-1E3747753D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D78FC4-1F9E-7324-8483-90A0BB8E1CB5}"/>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6" name="Footer Placeholder 5">
            <a:extLst>
              <a:ext uri="{FF2B5EF4-FFF2-40B4-BE49-F238E27FC236}">
                <a16:creationId xmlns:a16="http://schemas.microsoft.com/office/drawing/2014/main" id="{BE783B23-7D9C-19E5-75E8-16A6A1172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3C9C3-3BDD-D7E8-8EE7-51A6DF88CFDD}"/>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284303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AC09-F2EE-5366-F84A-CD5BCD27D9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67720-4E99-7DC3-22AF-5BDFC386B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DD1BA-2FA3-CBF6-C2C5-72FB14B10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8E2AB-8CE7-2932-360D-F99DA1A91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59BBB4-90EC-3E55-533C-36DD4F53C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44CD89-A3E0-C097-5919-660E897259A8}"/>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8" name="Footer Placeholder 7">
            <a:extLst>
              <a:ext uri="{FF2B5EF4-FFF2-40B4-BE49-F238E27FC236}">
                <a16:creationId xmlns:a16="http://schemas.microsoft.com/office/drawing/2014/main" id="{7AE77857-4FCA-115F-EE61-BFEAEE621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8D85F-2E10-9BE4-B61F-8B1480D16799}"/>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69100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558F-6BC8-070E-49A4-6251171FF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A7B36-45D7-50EA-F1F8-F67CC5260E14}"/>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4" name="Footer Placeholder 3">
            <a:extLst>
              <a:ext uri="{FF2B5EF4-FFF2-40B4-BE49-F238E27FC236}">
                <a16:creationId xmlns:a16="http://schemas.microsoft.com/office/drawing/2014/main" id="{1863231B-E34B-34A2-4794-82440C67F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48C876-CBA4-2CD6-CDC3-5C99466CB547}"/>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166643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4F2F6-0C02-3BDC-793D-06ECC4DC4341}"/>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3" name="Footer Placeholder 2">
            <a:extLst>
              <a:ext uri="{FF2B5EF4-FFF2-40B4-BE49-F238E27FC236}">
                <a16:creationId xmlns:a16="http://schemas.microsoft.com/office/drawing/2014/main" id="{E52CC1F0-D4FF-BE43-24EE-E83C4CCE2C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11523F-1296-5748-EA4D-AAC49133BFBA}"/>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301703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3270-49BC-89C6-5998-C2FC0E98A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DEA2D-4D49-374E-CC8E-D1F9F43A1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7D39E-5606-C64B-F9BF-2DE5CE1D1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1272A-E3C7-1578-00F7-02046C75D6DB}"/>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6" name="Footer Placeholder 5">
            <a:extLst>
              <a:ext uri="{FF2B5EF4-FFF2-40B4-BE49-F238E27FC236}">
                <a16:creationId xmlns:a16="http://schemas.microsoft.com/office/drawing/2014/main" id="{92DC9725-9A17-3435-8CCE-3E736AB46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22985-42A5-71B8-0050-9A5F54FD3E0C}"/>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50109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D974-4274-3C32-36DD-49C00914D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57EB0-4C66-D07B-D71A-B9FB2C382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15B91-11B6-A3AA-A184-AE56FF6E9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533B8-0725-35E3-7D13-CE37E8DC1490}"/>
              </a:ext>
            </a:extLst>
          </p:cNvPr>
          <p:cNvSpPr>
            <a:spLocks noGrp="1"/>
          </p:cNvSpPr>
          <p:nvPr>
            <p:ph type="dt" sz="half" idx="10"/>
          </p:nvPr>
        </p:nvSpPr>
        <p:spPr/>
        <p:txBody>
          <a:bodyPr/>
          <a:lstStyle/>
          <a:p>
            <a:fld id="{56A6786C-B48A-B342-815A-CEB2C823CD21}" type="datetimeFigureOut">
              <a:rPr lang="en-US" smtClean="0"/>
              <a:t>1/27/24</a:t>
            </a:fld>
            <a:endParaRPr lang="en-US"/>
          </a:p>
        </p:txBody>
      </p:sp>
      <p:sp>
        <p:nvSpPr>
          <p:cNvPr id="6" name="Footer Placeholder 5">
            <a:extLst>
              <a:ext uri="{FF2B5EF4-FFF2-40B4-BE49-F238E27FC236}">
                <a16:creationId xmlns:a16="http://schemas.microsoft.com/office/drawing/2014/main" id="{E713AD00-4D0E-7952-0346-A19C65B6B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7227B-4828-5DA9-65E7-68E42A58FA1A}"/>
              </a:ext>
            </a:extLst>
          </p:cNvPr>
          <p:cNvSpPr>
            <a:spLocks noGrp="1"/>
          </p:cNvSpPr>
          <p:nvPr>
            <p:ph type="sldNum" sz="quarter" idx="12"/>
          </p:nvPr>
        </p:nvSpPr>
        <p:spPr/>
        <p:txBody>
          <a:bodyPr/>
          <a:lstStyle/>
          <a:p>
            <a:fld id="{2304B482-5B00-8247-8633-D47B00F52D3B}" type="slidenum">
              <a:rPr lang="en-US" smtClean="0"/>
              <a:t>‹#›</a:t>
            </a:fld>
            <a:endParaRPr lang="en-US"/>
          </a:p>
        </p:txBody>
      </p:sp>
    </p:spTree>
    <p:extLst>
      <p:ext uri="{BB962C8B-B14F-4D97-AF65-F5344CB8AC3E}">
        <p14:creationId xmlns:p14="http://schemas.microsoft.com/office/powerpoint/2010/main" val="37105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DA475-4218-E068-019F-2A0458E42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DE211-646C-88F7-FFD2-AAD96B60F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703BD-A53D-4D6E-7319-9D6400803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6786C-B48A-B342-815A-CEB2C823CD21}" type="datetimeFigureOut">
              <a:rPr lang="en-US" smtClean="0"/>
              <a:t>1/27/24</a:t>
            </a:fld>
            <a:endParaRPr lang="en-US"/>
          </a:p>
        </p:txBody>
      </p:sp>
      <p:sp>
        <p:nvSpPr>
          <p:cNvPr id="5" name="Footer Placeholder 4">
            <a:extLst>
              <a:ext uri="{FF2B5EF4-FFF2-40B4-BE49-F238E27FC236}">
                <a16:creationId xmlns:a16="http://schemas.microsoft.com/office/drawing/2014/main" id="{51C4339B-DF0D-B435-97AA-6DFDB638A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559C80-6CFC-85C6-A632-FE4F8EC48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4B482-5B00-8247-8633-D47B00F52D3B}" type="slidenum">
              <a:rPr lang="en-US" smtClean="0"/>
              <a:t>‹#›</a:t>
            </a:fld>
            <a:endParaRPr lang="en-US"/>
          </a:p>
        </p:txBody>
      </p:sp>
    </p:spTree>
    <p:extLst>
      <p:ext uri="{BB962C8B-B14F-4D97-AF65-F5344CB8AC3E}">
        <p14:creationId xmlns:p14="http://schemas.microsoft.com/office/powerpoint/2010/main" val="355425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278CFF-27B2-BFBA-0EB3-07EF674D0E8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881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32F75-9073-6203-0977-95EE3033D409}"/>
              </a:ext>
            </a:extLst>
          </p:cNvPr>
          <p:cNvSpPr>
            <a:spLocks noGrp="1"/>
          </p:cNvSpPr>
          <p:nvPr>
            <p:ph idx="1"/>
          </p:nvPr>
        </p:nvSpPr>
        <p:spPr>
          <a:xfrm>
            <a:off x="838200" y="1365010"/>
            <a:ext cx="10515600" cy="4802188"/>
          </a:xfrm>
        </p:spPr>
        <p:txBody>
          <a:bodyPr>
            <a:normAutofit/>
          </a:bodyPr>
          <a:lstStyle/>
          <a:p>
            <a:pPr marL="0" indent="0">
              <a:buNone/>
            </a:pPr>
            <a:r>
              <a:rPr lang="en-US" b="1" dirty="0"/>
              <a:t>Texas Public Policy Foundation</a:t>
            </a:r>
            <a:endParaRPr lang="en-US" sz="2400" b="1" dirty="0"/>
          </a:p>
          <a:p>
            <a:pPr marL="0" indent="0">
              <a:lnSpc>
                <a:spcPct val="100000"/>
              </a:lnSpc>
              <a:buNone/>
            </a:pPr>
            <a:r>
              <a:rPr lang="en-US" sz="2000" i="1" dirty="0"/>
              <a:t>How Porous Borders Fuel Human Trafficking in the United States </a:t>
            </a:r>
            <a:br>
              <a:rPr lang="en-US" sz="1800" dirty="0"/>
            </a:br>
            <a:r>
              <a:rPr lang="en-US" sz="1400" dirty="0"/>
              <a:t>January 11, 2022 </a:t>
            </a:r>
            <a:r>
              <a:rPr lang="en-US" sz="1400" dirty="0">
                <a:solidFill>
                  <a:schemeClr val="accent4">
                    <a:lumMod val="20000"/>
                    <a:lumOff val="80000"/>
                  </a:schemeClr>
                </a:solidFill>
              </a:rPr>
              <a:t>[</a:t>
            </a:r>
            <a:r>
              <a:rPr lang="en-US" sz="1400" dirty="0" err="1">
                <a:solidFill>
                  <a:schemeClr val="accent4">
                    <a:lumMod val="20000"/>
                    <a:lumOff val="80000"/>
                  </a:schemeClr>
                </a:solidFill>
              </a:rPr>
              <a:t>tpp.me</a:t>
            </a:r>
            <a:r>
              <a:rPr lang="en-US" sz="1400" dirty="0">
                <a:solidFill>
                  <a:schemeClr val="accent4">
                    <a:lumMod val="20000"/>
                    <a:lumOff val="80000"/>
                  </a:schemeClr>
                </a:solidFill>
              </a:rPr>
              <a:t>/</a:t>
            </a:r>
            <a:r>
              <a:rPr lang="en-US" sz="1400" dirty="0" err="1">
                <a:solidFill>
                  <a:schemeClr val="accent4">
                    <a:lumMod val="20000"/>
                    <a:lumOff val="80000"/>
                  </a:schemeClr>
                </a:solidFill>
              </a:rPr>
              <a:t>tp-porousborders</a:t>
            </a:r>
            <a:r>
              <a:rPr lang="en-US" sz="1400" dirty="0">
                <a:solidFill>
                  <a:schemeClr val="accent4">
                    <a:lumMod val="20000"/>
                    <a:lumOff val="80000"/>
                  </a:schemeClr>
                </a:solidFill>
              </a:rPr>
              <a:t>]</a:t>
            </a:r>
          </a:p>
          <a:p>
            <a:pPr>
              <a:lnSpc>
                <a:spcPct val="100000"/>
              </a:lnSpc>
            </a:pPr>
            <a:r>
              <a:rPr lang="en-US" sz="1800" dirty="0"/>
              <a:t>While some of the unaccompanied minors are placed with legitimate sponsors, and others are sent to unvetted sponsors, still others end up in the foster system.</a:t>
            </a:r>
          </a:p>
          <a:p>
            <a:pPr>
              <a:lnSpc>
                <a:spcPct val="100000"/>
              </a:lnSpc>
            </a:pPr>
            <a:r>
              <a:rPr lang="en-US" sz="1800" dirty="0"/>
              <a:t>According to the Department of State, a large number of child sex trafficking survivors in the U.S. were at one time in the foster care system. </a:t>
            </a:r>
          </a:p>
          <a:p>
            <a:pPr>
              <a:lnSpc>
                <a:spcPct val="100000"/>
              </a:lnSpc>
            </a:pPr>
            <a:r>
              <a:rPr lang="en-US" sz="1800" dirty="0"/>
              <a:t>Studies done by the Latin American branch of the Coalition Against Trafficking In Women estimates that 60% of Latin American children who set out to cross the border alone or with smugglers have been caught by the cartels and are being abused in child pornography or drug trafficking.</a:t>
            </a:r>
          </a:p>
          <a:p>
            <a:pPr>
              <a:lnSpc>
                <a:spcPct val="100000"/>
              </a:lnSpc>
            </a:pPr>
            <a:r>
              <a:rPr lang="en-US" sz="1800" dirty="0"/>
              <a:t>In 2019, the Trump administration launched a pilot program that allowed for ICE to DNA test families that were deemed suspicious of fraudulent activity. The Biden administration abandoned this policy.</a:t>
            </a:r>
          </a:p>
          <a:p>
            <a:endParaRPr lang="en-US" sz="1800" dirty="0"/>
          </a:p>
        </p:txBody>
      </p:sp>
      <p:sp>
        <p:nvSpPr>
          <p:cNvPr id="6" name="Title 1">
            <a:extLst>
              <a:ext uri="{FF2B5EF4-FFF2-40B4-BE49-F238E27FC236}">
                <a16:creationId xmlns:a16="http://schemas.microsoft.com/office/drawing/2014/main" id="{E9EB2A8B-6BB9-B2F8-2F2B-F6FD238FC81F}"/>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399997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4E19-C692-EA4B-10F9-5D7C06E4A2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8F177-255D-B7EC-0EC9-DA4179A34D9C}"/>
              </a:ext>
            </a:extLst>
          </p:cNvPr>
          <p:cNvSpPr>
            <a:spLocks noGrp="1"/>
          </p:cNvSpPr>
          <p:nvPr>
            <p:ph idx="1"/>
          </p:nvPr>
        </p:nvSpPr>
        <p:spPr>
          <a:xfrm>
            <a:off x="838200" y="1365010"/>
            <a:ext cx="10515600" cy="4802188"/>
          </a:xfrm>
        </p:spPr>
        <p:txBody>
          <a:bodyPr>
            <a:normAutofit/>
          </a:bodyPr>
          <a:lstStyle/>
          <a:p>
            <a:pPr marL="0" indent="0">
              <a:buNone/>
            </a:pPr>
            <a:r>
              <a:rPr lang="en-US" b="1" dirty="0"/>
              <a:t>The Heritage Foundation</a:t>
            </a:r>
            <a:endParaRPr lang="en-US" sz="2400" b="1" dirty="0"/>
          </a:p>
          <a:p>
            <a:pPr marL="0" indent="0">
              <a:lnSpc>
                <a:spcPct val="100000"/>
              </a:lnSpc>
              <a:buNone/>
            </a:pPr>
            <a:r>
              <a:rPr lang="en-US" sz="2000" i="1" dirty="0"/>
              <a:t>US Is a Top Destination for Child Sex Trafficking, and It’s Happening in Your Community</a:t>
            </a:r>
            <a:br>
              <a:rPr lang="en-US" sz="1800" dirty="0"/>
            </a:br>
            <a:r>
              <a:rPr lang="en-US" sz="1400" dirty="0"/>
              <a:t>July 27, 2023 </a:t>
            </a:r>
            <a:r>
              <a:rPr lang="en-US" sz="1400" dirty="0">
                <a:solidFill>
                  <a:schemeClr val="accent4">
                    <a:lumMod val="20000"/>
                    <a:lumOff val="80000"/>
                  </a:schemeClr>
                </a:solidFill>
              </a:rPr>
              <a:t>[</a:t>
            </a:r>
            <a:r>
              <a:rPr lang="en-US" sz="1400" dirty="0" err="1">
                <a:solidFill>
                  <a:schemeClr val="accent4">
                    <a:lumMod val="20000"/>
                    <a:lumOff val="80000"/>
                  </a:schemeClr>
                </a:solidFill>
              </a:rPr>
              <a:t>tpp.me</a:t>
            </a:r>
            <a:r>
              <a:rPr lang="en-US" sz="1400" dirty="0">
                <a:solidFill>
                  <a:schemeClr val="accent4">
                    <a:lumMod val="20000"/>
                    <a:lumOff val="80000"/>
                  </a:schemeClr>
                </a:solidFill>
              </a:rPr>
              <a:t>/</a:t>
            </a:r>
            <a:r>
              <a:rPr lang="en-US" sz="1400" dirty="0" err="1">
                <a:solidFill>
                  <a:schemeClr val="accent4">
                    <a:lumMod val="20000"/>
                    <a:lumOff val="80000"/>
                  </a:schemeClr>
                </a:solidFill>
              </a:rPr>
              <a:t>thf-ustopdestination</a:t>
            </a:r>
            <a:r>
              <a:rPr lang="en-US" sz="1400" dirty="0">
                <a:solidFill>
                  <a:schemeClr val="accent4">
                    <a:lumMod val="20000"/>
                    <a:lumOff val="80000"/>
                  </a:schemeClr>
                </a:solidFill>
              </a:rPr>
              <a:t>]</a:t>
            </a:r>
          </a:p>
          <a:p>
            <a:pPr>
              <a:lnSpc>
                <a:spcPct val="100000"/>
              </a:lnSpc>
            </a:pPr>
            <a:r>
              <a:rPr lang="en-US" sz="1800" dirty="0"/>
              <a:t>While some of the unaccompanied minors are placed with legitimate sponsors, and others are sent to unvetted sponsors, still others end up in the foster system.</a:t>
            </a:r>
          </a:p>
          <a:p>
            <a:pPr>
              <a:lnSpc>
                <a:spcPct val="100000"/>
              </a:lnSpc>
            </a:pPr>
            <a:r>
              <a:rPr lang="en-US" sz="1800" dirty="0"/>
              <a:t>According to the Department of State, a large number of child sex trafficking survivors in the U.S. were at one time in the foster care system. </a:t>
            </a:r>
          </a:p>
          <a:p>
            <a:pPr>
              <a:lnSpc>
                <a:spcPct val="100000"/>
              </a:lnSpc>
            </a:pPr>
            <a:r>
              <a:rPr lang="en-US" sz="1800" dirty="0"/>
              <a:t>Studies done by the Latin American branch of the Coalition Against Trafficking In Women estimates that 60% of Latin American children who set out to cross the border alone or with smugglers have been caught by the cartels and are being abused in child pornography or drug trafficking.</a:t>
            </a:r>
          </a:p>
          <a:p>
            <a:pPr>
              <a:lnSpc>
                <a:spcPct val="100000"/>
              </a:lnSpc>
            </a:pPr>
            <a:r>
              <a:rPr lang="en-US" sz="1800" dirty="0"/>
              <a:t>In 2019, the Trump administration launched a pilot program that allowed for ICE to DNA test families that were deemed suspicious of fraudulent activity. The Biden administration abandoned this policy.</a:t>
            </a:r>
          </a:p>
          <a:p>
            <a:endParaRPr lang="en-US" sz="1800" dirty="0"/>
          </a:p>
        </p:txBody>
      </p:sp>
      <p:sp>
        <p:nvSpPr>
          <p:cNvPr id="6" name="Title 1">
            <a:extLst>
              <a:ext uri="{FF2B5EF4-FFF2-40B4-BE49-F238E27FC236}">
                <a16:creationId xmlns:a16="http://schemas.microsoft.com/office/drawing/2014/main" id="{C5E831AC-8E21-EB3C-6933-F2370903C8A7}"/>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78135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32F75-9073-6203-0977-95EE3033D409}"/>
              </a:ext>
            </a:extLst>
          </p:cNvPr>
          <p:cNvSpPr>
            <a:spLocks noGrp="1"/>
          </p:cNvSpPr>
          <p:nvPr>
            <p:ph idx="1"/>
          </p:nvPr>
        </p:nvSpPr>
        <p:spPr>
          <a:xfrm>
            <a:off x="838200" y="1227551"/>
            <a:ext cx="10515600" cy="5542767"/>
          </a:xfrm>
        </p:spPr>
        <p:txBody>
          <a:bodyPr>
            <a:normAutofit fontScale="77500" lnSpcReduction="20000"/>
          </a:bodyPr>
          <a:lstStyle/>
          <a:p>
            <a:pPr marL="0" indent="0">
              <a:lnSpc>
                <a:spcPct val="110000"/>
              </a:lnSpc>
              <a:buNone/>
            </a:pPr>
            <a:r>
              <a:rPr lang="en-US" sz="3600" b="1" dirty="0"/>
              <a:t>The Daily Signal </a:t>
            </a:r>
          </a:p>
          <a:p>
            <a:pPr marL="0" indent="0">
              <a:lnSpc>
                <a:spcPct val="110000"/>
              </a:lnSpc>
              <a:buNone/>
            </a:pPr>
            <a:r>
              <a:rPr lang="en-US" sz="2300" i="1" dirty="0"/>
              <a:t>Transgender Movement, Biden Border Policy Aid and Abet Child Sex Slavery, Rescuer Warns </a:t>
            </a:r>
            <a:br>
              <a:rPr lang="en-US" sz="2300" dirty="0"/>
            </a:br>
            <a:r>
              <a:rPr lang="en-US" sz="1800" dirty="0"/>
              <a:t>June 28, 2023 </a:t>
            </a:r>
            <a:r>
              <a:rPr lang="en-US" sz="1800" dirty="0">
                <a:solidFill>
                  <a:schemeClr val="accent4">
                    <a:lumMod val="20000"/>
                    <a:lumOff val="80000"/>
                  </a:schemeClr>
                </a:solidFill>
              </a:rPr>
              <a:t>[</a:t>
            </a:r>
            <a:r>
              <a:rPr lang="en-US" sz="1800" dirty="0" err="1">
                <a:solidFill>
                  <a:schemeClr val="accent4">
                    <a:lumMod val="20000"/>
                    <a:lumOff val="80000"/>
                  </a:schemeClr>
                </a:solidFill>
              </a:rPr>
              <a:t>tpp.me</a:t>
            </a:r>
            <a:r>
              <a:rPr lang="en-US" sz="1800" dirty="0">
                <a:solidFill>
                  <a:schemeClr val="accent4">
                    <a:lumMod val="20000"/>
                    <a:lumOff val="80000"/>
                  </a:schemeClr>
                </a:solidFill>
              </a:rPr>
              <a:t>/ds-</a:t>
            </a:r>
            <a:r>
              <a:rPr lang="en-US" sz="1800" dirty="0" err="1">
                <a:solidFill>
                  <a:schemeClr val="accent4">
                    <a:lumMod val="20000"/>
                    <a:lumOff val="80000"/>
                  </a:schemeClr>
                </a:solidFill>
              </a:rPr>
              <a:t>ustrafficking</a:t>
            </a:r>
            <a:r>
              <a:rPr lang="en-US" sz="1800" dirty="0">
                <a:solidFill>
                  <a:schemeClr val="accent4">
                    <a:lumMod val="20000"/>
                    <a:lumOff val="80000"/>
                  </a:schemeClr>
                </a:solidFill>
              </a:rPr>
              <a:t>]</a:t>
            </a:r>
          </a:p>
          <a:p>
            <a:pPr>
              <a:lnSpc>
                <a:spcPct val="120000"/>
              </a:lnSpc>
            </a:pPr>
            <a:r>
              <a:rPr lang="en-US" sz="2300" dirty="0"/>
              <a:t>Tim Ballard, founder of Operation Underground Railroad argues that an open border makes it easier for child sex traffickers to operate.</a:t>
            </a:r>
          </a:p>
          <a:p>
            <a:pPr>
              <a:lnSpc>
                <a:spcPct val="120000"/>
              </a:lnSpc>
            </a:pPr>
            <a:r>
              <a:rPr lang="en-US" sz="2300" dirty="0"/>
              <a:t>Ballard stated that in February 2021, the cartels made $411.5 million, for an average of $14.6 million per day.</a:t>
            </a:r>
          </a:p>
          <a:p>
            <a:pPr>
              <a:lnSpc>
                <a:spcPct val="120000"/>
              </a:lnSpc>
            </a:pPr>
            <a:r>
              <a:rPr lang="en-US" sz="2300" b="1" dirty="0"/>
              <a:t>From the article: </a:t>
            </a:r>
            <a:br>
              <a:rPr lang="en-US" sz="2300" dirty="0"/>
            </a:br>
            <a:r>
              <a:rPr lang="en-US" sz="2300" dirty="0"/>
              <a:t>“Fourteen million dollars a day are landing in the pocket of smugglers and traffickers, thanks to the Biden-Harris border policy,” Ballard said. “The only compassionate policy is border enforcement—barriers, walls. Why? And ‘The Sound of Freedom’ talks about this. Because the walls and the barriers lead the children who are being hurt into that funnel of rescue. Trained women and men in uniform are there. Those kids want to go through the port of entry.” “Those kids pray for a wall. The wall will save their lives,” he added. Yet the Biden administration took “it all down,” and opened “it all up.” “Kids are being abused by the thousands, and our taxpayer dollars are actually funding it,” Ballard said.</a:t>
            </a:r>
          </a:p>
        </p:txBody>
      </p:sp>
      <p:sp>
        <p:nvSpPr>
          <p:cNvPr id="6" name="Title 1">
            <a:extLst>
              <a:ext uri="{FF2B5EF4-FFF2-40B4-BE49-F238E27FC236}">
                <a16:creationId xmlns:a16="http://schemas.microsoft.com/office/drawing/2014/main" id="{6FFB7096-16FF-13EC-CAA4-4B6E12907D50}"/>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389590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1650-C984-1370-26F3-549A87C895D9}"/>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
        <p:nvSpPr>
          <p:cNvPr id="3" name="Content Placeholder 2">
            <a:extLst>
              <a:ext uri="{FF2B5EF4-FFF2-40B4-BE49-F238E27FC236}">
                <a16:creationId xmlns:a16="http://schemas.microsoft.com/office/drawing/2014/main" id="{DD935FC5-402D-2C30-FABE-C9CAF96C29D0}"/>
              </a:ext>
            </a:extLst>
          </p:cNvPr>
          <p:cNvSpPr>
            <a:spLocks noGrp="1"/>
          </p:cNvSpPr>
          <p:nvPr>
            <p:ph idx="1"/>
          </p:nvPr>
        </p:nvSpPr>
        <p:spPr>
          <a:xfrm>
            <a:off x="838200" y="1618946"/>
            <a:ext cx="10515600" cy="4351338"/>
          </a:xfrm>
        </p:spPr>
        <p:txBody>
          <a:bodyPr>
            <a:normAutofit/>
          </a:bodyPr>
          <a:lstStyle/>
          <a:p>
            <a:pPr marL="0" indent="0">
              <a:lnSpc>
                <a:spcPct val="100000"/>
              </a:lnSpc>
              <a:buNone/>
            </a:pPr>
            <a:r>
              <a:rPr lang="en-US" b="1" dirty="0"/>
              <a:t>In Summary…</a:t>
            </a:r>
          </a:p>
          <a:p>
            <a:pPr marL="0" indent="0">
              <a:lnSpc>
                <a:spcPct val="100000"/>
              </a:lnSpc>
              <a:buNone/>
            </a:pPr>
            <a:r>
              <a:rPr lang="en-US" sz="1800" dirty="0"/>
              <a:t>A huge factor in child sex trafficking, especially of non-American children, is our open border and lack of immigration enforcement. It is clear that our virtually nonexistent border facilitates child sex trafficking and other forms of forced child labor. </a:t>
            </a:r>
          </a:p>
          <a:p>
            <a:pPr marL="0" indent="0">
              <a:lnSpc>
                <a:spcPct val="100000"/>
              </a:lnSpc>
              <a:buNone/>
            </a:pPr>
            <a:r>
              <a:rPr lang="en-US" sz="1800" b="1" dirty="0"/>
              <a:t>In a nutshell: an unsecured, open border enables child sex trafficking by first incentivizing illegal immigrants to attempt the journey because they know they can get into the country more easily. In turn, that incentivizes and provides cover for human smugglers and traffickers, because there is more demand for their services and there is less risk involved. </a:t>
            </a:r>
          </a:p>
          <a:p>
            <a:pPr marL="0" indent="0">
              <a:lnSpc>
                <a:spcPct val="100000"/>
              </a:lnSpc>
              <a:buNone/>
            </a:pPr>
            <a:r>
              <a:rPr lang="en-US" sz="1800" dirty="0"/>
              <a:t>It’s simple; the more opportunity there is to do evil, the more that evil will flourish. </a:t>
            </a:r>
          </a:p>
          <a:p>
            <a:pPr marL="0" indent="0">
              <a:lnSpc>
                <a:spcPct val="100000"/>
              </a:lnSpc>
              <a:buNone/>
            </a:pPr>
            <a:r>
              <a:rPr lang="en-US" sz="1800" b="1" i="1" dirty="0">
                <a:solidFill>
                  <a:schemeClr val="accent4">
                    <a:lumMod val="20000"/>
                    <a:lumOff val="80000"/>
                  </a:schemeClr>
                </a:solidFill>
              </a:rPr>
              <a:t>And it’s clear that evil is flourishing under the Biden administration. His deliberate destruction of our border, Constitution, laws, culture, and sovereignty is allowing evil to run rampant. These policies must be stopped, but they can only be stopped if we Secure and Win…</a:t>
            </a:r>
          </a:p>
          <a:p>
            <a:pPr marL="0" indent="0">
              <a:lnSpc>
                <a:spcPct val="100000"/>
              </a:lnSpc>
              <a:buNone/>
            </a:pPr>
            <a:endParaRPr lang="en-US" sz="1800" dirty="0"/>
          </a:p>
        </p:txBody>
      </p:sp>
    </p:spTree>
    <p:extLst>
      <p:ext uri="{BB962C8B-B14F-4D97-AF65-F5344CB8AC3E}">
        <p14:creationId xmlns:p14="http://schemas.microsoft.com/office/powerpoint/2010/main" val="410942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B7C-4C5C-4033-EE82-324187E2F917}"/>
              </a:ext>
            </a:extLst>
          </p:cNvPr>
          <p:cNvSpPr>
            <a:spLocks noGrp="1"/>
          </p:cNvSpPr>
          <p:nvPr>
            <p:ph type="title"/>
          </p:nvPr>
        </p:nvSpPr>
        <p:spPr>
          <a:xfrm>
            <a:off x="838200" y="200418"/>
            <a:ext cx="10515600" cy="1325563"/>
          </a:xfrm>
        </p:spPr>
        <p:txBody>
          <a:bodyPr>
            <a:normAutofit/>
          </a:bodyPr>
          <a:lstStyle/>
          <a:p>
            <a:r>
              <a:rPr lang="en-US" sz="3600" b="1" dirty="0"/>
              <a:t>TRAFFICKING AND RADICAL GENDER IDEOLOGY</a:t>
            </a:r>
          </a:p>
        </p:txBody>
      </p:sp>
      <p:sp>
        <p:nvSpPr>
          <p:cNvPr id="3" name="Content Placeholder 2">
            <a:extLst>
              <a:ext uri="{FF2B5EF4-FFF2-40B4-BE49-F238E27FC236}">
                <a16:creationId xmlns:a16="http://schemas.microsoft.com/office/drawing/2014/main" id="{959EA8E3-48A7-356B-C855-46E06CD3243F}"/>
              </a:ext>
            </a:extLst>
          </p:cNvPr>
          <p:cNvSpPr>
            <a:spLocks noGrp="1"/>
          </p:cNvSpPr>
          <p:nvPr>
            <p:ph idx="1"/>
          </p:nvPr>
        </p:nvSpPr>
        <p:spPr>
          <a:xfrm>
            <a:off x="838200" y="1139868"/>
            <a:ext cx="10515600" cy="5674290"/>
          </a:xfrm>
        </p:spPr>
        <p:txBody>
          <a:bodyPr>
            <a:normAutofit/>
          </a:bodyPr>
          <a:lstStyle/>
          <a:p>
            <a:pPr marL="0" indent="0">
              <a:buNone/>
            </a:pPr>
            <a:r>
              <a:rPr lang="en-US" b="1" dirty="0"/>
              <a:t>The Western Journal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100" i="1" dirty="0"/>
              <a:t>Grooming? Woke Schools Brainwash Kids Using the Same Tactics Deployed by Pedophiles </a:t>
            </a:r>
            <a:br>
              <a:rPr lang="en-US" sz="1900" dirty="0"/>
            </a:br>
            <a:r>
              <a:rPr lang="en-US" sz="1500" dirty="0"/>
              <a:t>November 30, 2021 </a:t>
            </a:r>
            <a:r>
              <a:rPr lang="en-US" sz="1500" dirty="0">
                <a:solidFill>
                  <a:schemeClr val="accent4">
                    <a:lumMod val="20000"/>
                    <a:lumOff val="80000"/>
                  </a:schemeClr>
                </a:solidFill>
              </a:rPr>
              <a:t>[</a:t>
            </a:r>
            <a:r>
              <a:rPr lang="en-US" sz="1500" dirty="0" err="1">
                <a:solidFill>
                  <a:schemeClr val="accent4">
                    <a:lumMod val="20000"/>
                    <a:lumOff val="80000"/>
                  </a:schemeClr>
                </a:solidFill>
              </a:rPr>
              <a:t>tpp.me</a:t>
            </a:r>
            <a:r>
              <a:rPr lang="en-US" sz="1500" dirty="0">
                <a:solidFill>
                  <a:schemeClr val="accent4">
                    <a:lumMod val="20000"/>
                    <a:lumOff val="80000"/>
                  </a:schemeClr>
                </a:solidFill>
              </a:rPr>
              <a:t>/</a:t>
            </a:r>
            <a:r>
              <a:rPr lang="en-US" sz="1500" dirty="0" err="1">
                <a:solidFill>
                  <a:schemeClr val="accent4">
                    <a:lumMod val="20000"/>
                    <a:lumOff val="80000"/>
                  </a:schemeClr>
                </a:solidFill>
              </a:rPr>
              <a:t>wj-groomingschools</a:t>
            </a:r>
            <a:r>
              <a:rPr lang="en-US" sz="1500" dirty="0">
                <a:solidFill>
                  <a:schemeClr val="accent4">
                    <a:lumMod val="20000"/>
                    <a:lumOff val="80000"/>
                  </a:schemeClr>
                </a:solidFill>
              </a:rPr>
              <a:t>]</a:t>
            </a:r>
          </a:p>
          <a:p>
            <a:pPr marL="0" indent="0">
              <a:lnSpc>
                <a:spcPct val="120000"/>
              </a:lnSpc>
              <a:buNone/>
              <a:defRPr/>
            </a:pPr>
            <a:r>
              <a:rPr lang="en-US" sz="1900" b="1" dirty="0"/>
              <a:t>From the article: </a:t>
            </a:r>
            <a:br>
              <a:rPr lang="en-US" sz="1900" dirty="0"/>
            </a:br>
            <a:r>
              <a:rPr lang="en-US" sz="1600" dirty="0"/>
              <a:t>In an August article for Psychology Today, Kelli </a:t>
            </a:r>
            <a:r>
              <a:rPr lang="en-US" sz="1600" dirty="0" err="1"/>
              <a:t>Palfy</a:t>
            </a:r>
            <a:r>
              <a:rPr lang="en-US" sz="1600" dirty="0"/>
              <a:t>, Ph.D. — a trained trauma therapist and expert on male sexual abuse — wrote about how sex offenders groom their victims for abuse.</a:t>
            </a:r>
          </a:p>
          <a:p>
            <a:pPr marL="0" indent="0">
              <a:lnSpc>
                <a:spcPct val="120000"/>
              </a:lnSpc>
              <a:buNone/>
              <a:defRPr/>
            </a:pPr>
            <a:r>
              <a:rPr lang="en-US" sz="1600" dirty="0"/>
              <a:t>“Grooming techniques are the deliberate, carefully orchestrated acts and gestures offenders engage in. The acts are all legal and not harmful in themselves but later recognized as offenders’ preparation process, designed to win the affection, trust, and loyalty of potential victim and their parents,” </a:t>
            </a:r>
            <a:r>
              <a:rPr lang="en-US" sz="1600" dirty="0" err="1"/>
              <a:t>Palfy</a:t>
            </a:r>
            <a:r>
              <a:rPr lang="en-US" sz="1600" dirty="0"/>
              <a:t> wrote.</a:t>
            </a:r>
          </a:p>
          <a:p>
            <a:pPr marL="0" indent="0">
              <a:lnSpc>
                <a:spcPct val="120000"/>
              </a:lnSpc>
              <a:buNone/>
              <a:defRPr/>
            </a:pPr>
            <a:r>
              <a:rPr lang="en-US" sz="1600" b="0" i="0" dirty="0">
                <a:effectLst/>
              </a:rPr>
              <a:t>Perhaps the most egregious example of schools using these sorts of tactics was seen over the past few months when numerous reports from across the country revealed that books containing child pornography had been made available in various school libraries. According to </a:t>
            </a:r>
            <a:r>
              <a:rPr lang="en-US" sz="1600" b="0" i="0" dirty="0" err="1">
                <a:effectLst/>
              </a:rPr>
              <a:t>Palfy</a:t>
            </a:r>
            <a:r>
              <a:rPr lang="en-US" sz="1600" b="0" i="0" dirty="0">
                <a:effectLst/>
              </a:rPr>
              <a:t>, pedophiles often introduce pornography to young children for exactly this purpose. “Offenders may inquire about their target’s present knowledge of sex and/or introduce them to pornography, often leaving it around for easy detection,” </a:t>
            </a:r>
            <a:r>
              <a:rPr lang="en-US" sz="1600" b="0" i="0" dirty="0" err="1">
                <a:effectLst/>
              </a:rPr>
              <a:t>Palfy</a:t>
            </a:r>
            <a:r>
              <a:rPr lang="en-US" sz="1600" b="0" i="0" dirty="0">
                <a:effectLst/>
              </a:rPr>
              <a:t> said.</a:t>
            </a:r>
            <a:endParaRPr lang="en-US" sz="1600" dirty="0"/>
          </a:p>
        </p:txBody>
      </p:sp>
    </p:spTree>
    <p:extLst>
      <p:ext uri="{BB962C8B-B14F-4D97-AF65-F5344CB8AC3E}">
        <p14:creationId xmlns:p14="http://schemas.microsoft.com/office/powerpoint/2010/main" val="37012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EA8E3-48A7-356B-C855-46E06CD3243F}"/>
              </a:ext>
            </a:extLst>
          </p:cNvPr>
          <p:cNvSpPr>
            <a:spLocks noGrp="1"/>
          </p:cNvSpPr>
          <p:nvPr>
            <p:ph idx="1"/>
          </p:nvPr>
        </p:nvSpPr>
        <p:spPr>
          <a:xfrm>
            <a:off x="838200" y="1302707"/>
            <a:ext cx="10515600" cy="5223353"/>
          </a:xfrm>
        </p:spPr>
        <p:txBody>
          <a:bodyPr>
            <a:normAutofit fontScale="92500" lnSpcReduction="20000"/>
          </a:bodyPr>
          <a:lstStyle/>
          <a:p>
            <a:pPr marL="0" indent="0">
              <a:buNone/>
            </a:pPr>
            <a:r>
              <a:rPr lang="en-US" b="1" dirty="0"/>
              <a:t>The Daily Signal</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effectLst/>
                <a:uLnTx/>
                <a:uFillTx/>
                <a:ea typeface="Roboto" panose="02000000000000000000" pitchFamily="2" charset="0"/>
                <a:cs typeface="Roboto" panose="02000000000000000000" pitchFamily="2" charset="0"/>
              </a:rPr>
              <a:t>Transgender Movement, Biden Border Policy Aid and Abet Child Sex Slavery, Rescuer Warns </a:t>
            </a:r>
            <a:br>
              <a:rPr kumimoji="0" lang="en-US" sz="1400" b="0" i="0" u="none" strike="noStrike" kern="1200" cap="none" spc="0" normalizeH="0" baseline="0" noProof="0" dirty="0">
                <a:ln>
                  <a:noFill/>
                </a:ln>
                <a:effectLst/>
                <a:uLnTx/>
                <a:uFillTx/>
                <a:ea typeface="Roboto" panose="02000000000000000000" pitchFamily="2" charset="0"/>
                <a:cs typeface="Roboto" panose="02000000000000000000" pitchFamily="2" charset="0"/>
              </a:rPr>
            </a:br>
            <a:r>
              <a:rPr kumimoji="0" lang="en-US" sz="1500" b="0" i="0" u="none" strike="noStrike" kern="1200" cap="none" spc="0" normalizeH="0" baseline="0" noProof="0" dirty="0">
                <a:ln>
                  <a:noFill/>
                </a:ln>
                <a:effectLst/>
                <a:uLnTx/>
                <a:uFillTx/>
                <a:ea typeface="Roboto" panose="02000000000000000000" pitchFamily="2" charset="0"/>
                <a:cs typeface="Roboto" panose="02000000000000000000" pitchFamily="2" charset="0"/>
              </a:rPr>
              <a:t>June 28, 2023 </a:t>
            </a:r>
            <a:r>
              <a:rPr kumimoji="0" lang="en-US" sz="1500" b="0" i="0" u="none" strike="noStrike" kern="1200" cap="none" spc="0" normalizeH="0" baseline="0" noProof="0" dirty="0">
                <a:ln>
                  <a:noFill/>
                </a:ln>
                <a:solidFill>
                  <a:schemeClr val="accent4">
                    <a:lumMod val="20000"/>
                    <a:lumOff val="80000"/>
                  </a:schemeClr>
                </a:solidFill>
                <a:effectLst/>
                <a:uLnTx/>
                <a:uFillTx/>
                <a:ea typeface="Roboto" panose="02000000000000000000" pitchFamily="2" charset="0"/>
                <a:cs typeface="Roboto" panose="02000000000000000000" pitchFamily="2" charset="0"/>
              </a:rPr>
              <a:t>[</a:t>
            </a:r>
            <a:r>
              <a:rPr kumimoji="0" lang="en-US" sz="1500" b="0" i="0" u="none" strike="noStrike" kern="1200" cap="none" spc="0" normalizeH="0" baseline="0" noProof="0" dirty="0" err="1">
                <a:ln>
                  <a:noFill/>
                </a:ln>
                <a:solidFill>
                  <a:schemeClr val="accent4">
                    <a:lumMod val="20000"/>
                    <a:lumOff val="80000"/>
                  </a:schemeClr>
                </a:solidFill>
                <a:effectLst/>
                <a:uLnTx/>
                <a:uFillTx/>
                <a:ea typeface="Roboto" panose="02000000000000000000" pitchFamily="2" charset="0"/>
                <a:cs typeface="Roboto" panose="02000000000000000000" pitchFamily="2" charset="0"/>
              </a:rPr>
              <a:t>tpp.me</a:t>
            </a:r>
            <a:r>
              <a:rPr kumimoji="0" lang="en-US" sz="1500" b="0" i="0" u="none" strike="noStrike" kern="1200" cap="none" spc="0" normalizeH="0" baseline="0" noProof="0" dirty="0">
                <a:ln>
                  <a:noFill/>
                </a:ln>
                <a:solidFill>
                  <a:schemeClr val="accent4">
                    <a:lumMod val="20000"/>
                    <a:lumOff val="80000"/>
                  </a:schemeClr>
                </a:solidFill>
                <a:effectLst/>
                <a:uLnTx/>
                <a:uFillTx/>
                <a:ea typeface="Roboto" panose="02000000000000000000" pitchFamily="2" charset="0"/>
                <a:cs typeface="Roboto" panose="02000000000000000000" pitchFamily="2" charset="0"/>
              </a:rPr>
              <a:t>/ds-transborder]</a:t>
            </a:r>
          </a:p>
          <a:p>
            <a:pPr>
              <a:lnSpc>
                <a:spcPct val="120000"/>
              </a:lnSpc>
            </a:pPr>
            <a:r>
              <a:rPr lang="en-US" sz="1900" dirty="0"/>
              <a:t>Tim Ballard also argues that the woke Left is championing the same “pedophile doctrines” that enable child sex slavery. </a:t>
            </a:r>
          </a:p>
          <a:p>
            <a:pPr>
              <a:lnSpc>
                <a:spcPct val="120000"/>
              </a:lnSpc>
            </a:pPr>
            <a:r>
              <a:rPr lang="en-US" sz="1900" dirty="0"/>
              <a:t>Ballard has discovered what he calls “the pedophile network doctrines,” and has found that they are eerily similar to the doctrines of the radical gender ideology movement.</a:t>
            </a:r>
          </a:p>
          <a:p>
            <a:pPr>
              <a:lnSpc>
                <a:spcPct val="120000"/>
              </a:lnSpc>
            </a:pPr>
            <a:r>
              <a:rPr lang="en-US" sz="1900" dirty="0"/>
              <a:t>Ballard states, “…pedophiles are sitting back right now, going, ‘We’ve been pushing this agenda for decades. and now we don’t have to push anymore, because the Left are taking care of it for us in America.’”</a:t>
            </a:r>
          </a:p>
          <a:p>
            <a:pPr marL="0" indent="0">
              <a:lnSpc>
                <a:spcPct val="120000"/>
              </a:lnSpc>
              <a:buNone/>
            </a:pPr>
            <a:r>
              <a:rPr lang="en-US" sz="1900" b="1" dirty="0"/>
              <a:t>From the article:</a:t>
            </a:r>
            <a:br>
              <a:rPr lang="en-US" sz="1900" dirty="0"/>
            </a:br>
            <a:r>
              <a:rPr lang="en-US" sz="1900" dirty="0"/>
              <a:t>The former DHS agent also warned about “this whole trans [ideology] foisted on children… What they’re saying is, children can consent to having their bodies filled with a chemical that will destroy their reproductive system. They can consent to ripping apart their genitalia.” “This is insanity—in and of itself it’s horrible,” Ballard added. “But what it’s going to lead to is what the pedophiles have been asking for. If you can consent to that, guess what? What’s more fluid than gender? Age.”</a:t>
            </a:r>
          </a:p>
        </p:txBody>
      </p:sp>
      <p:sp>
        <p:nvSpPr>
          <p:cNvPr id="7" name="Title 1">
            <a:extLst>
              <a:ext uri="{FF2B5EF4-FFF2-40B4-BE49-F238E27FC236}">
                <a16:creationId xmlns:a16="http://schemas.microsoft.com/office/drawing/2014/main" id="{583DE294-A395-3498-2BF2-C2D42EEE562C}"/>
              </a:ext>
            </a:extLst>
          </p:cNvPr>
          <p:cNvSpPr>
            <a:spLocks noGrp="1"/>
          </p:cNvSpPr>
          <p:nvPr>
            <p:ph type="title"/>
          </p:nvPr>
        </p:nvSpPr>
        <p:spPr>
          <a:xfrm>
            <a:off x="838200" y="200418"/>
            <a:ext cx="10515600" cy="1325563"/>
          </a:xfrm>
        </p:spPr>
        <p:txBody>
          <a:bodyPr>
            <a:normAutofit/>
          </a:bodyPr>
          <a:lstStyle/>
          <a:p>
            <a:r>
              <a:rPr lang="en-US" sz="3600" b="1" dirty="0"/>
              <a:t>TRAFFICKING AND RADICAL GENDER IDEOLOGY</a:t>
            </a:r>
          </a:p>
        </p:txBody>
      </p:sp>
    </p:spTree>
    <p:extLst>
      <p:ext uri="{BB962C8B-B14F-4D97-AF65-F5344CB8AC3E}">
        <p14:creationId xmlns:p14="http://schemas.microsoft.com/office/powerpoint/2010/main" val="369039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EA8E3-48A7-356B-C855-46E06CD3243F}"/>
              </a:ext>
            </a:extLst>
          </p:cNvPr>
          <p:cNvSpPr>
            <a:spLocks noGrp="1"/>
          </p:cNvSpPr>
          <p:nvPr>
            <p:ph idx="1"/>
          </p:nvPr>
        </p:nvSpPr>
        <p:spPr>
          <a:xfrm>
            <a:off x="838200" y="1525980"/>
            <a:ext cx="10515600" cy="4711981"/>
          </a:xfrm>
        </p:spPr>
        <p:txBody>
          <a:bodyPr>
            <a:normAutofit/>
          </a:bodyPr>
          <a:lstStyle/>
          <a:p>
            <a:pPr marL="0" indent="0">
              <a:buNone/>
            </a:pPr>
            <a:r>
              <a:rPr lang="en-US" b="1" dirty="0"/>
              <a:t>In Summary…</a:t>
            </a:r>
          </a:p>
          <a:p>
            <a:pPr marL="0" indent="0">
              <a:buNone/>
            </a:pPr>
            <a:r>
              <a:rPr lang="en-US" sz="2000" dirty="0"/>
              <a:t>The chilling truth is that radical gender ideology – i.e. destabilizing children mentally and emotionally about who they are human beings – and then indoctrinating them with inappropriate, graphic, pornographic depictions and discussions of sex, is helping to serve our children up on a silver platter to child sex traffickers. </a:t>
            </a:r>
          </a:p>
          <a:p>
            <a:r>
              <a:rPr lang="en-US" sz="2000" dirty="0"/>
              <a:t>Put a wedge between children and their parents, and brainwash them into thinking their parents are the bad guys? </a:t>
            </a:r>
            <a:r>
              <a:rPr lang="en-US" sz="2000" b="1" i="1" dirty="0"/>
              <a:t>Check.</a:t>
            </a:r>
          </a:p>
          <a:p>
            <a:r>
              <a:rPr lang="en-US" sz="2000" dirty="0"/>
              <a:t>Teach children to keep secrets with adults who aren’t their parents excluding their actual parents? </a:t>
            </a:r>
            <a:r>
              <a:rPr lang="en-US" sz="2000" b="1" i="1" dirty="0"/>
              <a:t>Check. </a:t>
            </a:r>
          </a:p>
          <a:p>
            <a:r>
              <a:rPr lang="en-US" sz="2000" dirty="0"/>
              <a:t>Introduce children to completely inappropriate sexual imagery and discussions without permission and do it early so it is normalized and their natural inhibitions are eliminated? </a:t>
            </a:r>
            <a:r>
              <a:rPr lang="en-US" sz="2000" b="1" i="1" dirty="0"/>
              <a:t>Check.</a:t>
            </a:r>
          </a:p>
          <a:p>
            <a:r>
              <a:rPr lang="en-US" sz="2000" dirty="0"/>
              <a:t>Confuse children and make them vulnerable to predators? </a:t>
            </a:r>
            <a:r>
              <a:rPr lang="en-US" sz="2000" b="1" i="1" dirty="0"/>
              <a:t>Check.</a:t>
            </a:r>
          </a:p>
        </p:txBody>
      </p:sp>
      <p:sp>
        <p:nvSpPr>
          <p:cNvPr id="6" name="Title 1">
            <a:extLst>
              <a:ext uri="{FF2B5EF4-FFF2-40B4-BE49-F238E27FC236}">
                <a16:creationId xmlns:a16="http://schemas.microsoft.com/office/drawing/2014/main" id="{54C84DBB-42DD-2C1C-7B3F-D1269FB8DB06}"/>
              </a:ext>
            </a:extLst>
          </p:cNvPr>
          <p:cNvSpPr>
            <a:spLocks noGrp="1"/>
          </p:cNvSpPr>
          <p:nvPr>
            <p:ph type="title"/>
          </p:nvPr>
        </p:nvSpPr>
        <p:spPr>
          <a:xfrm>
            <a:off x="838200" y="200418"/>
            <a:ext cx="10515600" cy="1325563"/>
          </a:xfrm>
        </p:spPr>
        <p:txBody>
          <a:bodyPr>
            <a:normAutofit/>
          </a:bodyPr>
          <a:lstStyle/>
          <a:p>
            <a:r>
              <a:rPr lang="en-US" sz="3600" b="1" dirty="0"/>
              <a:t>TRAFFICKING AND RADICAL GENDER IDEOLOGY</a:t>
            </a:r>
          </a:p>
        </p:txBody>
      </p:sp>
    </p:spTree>
    <p:extLst>
      <p:ext uri="{BB962C8B-B14F-4D97-AF65-F5344CB8AC3E}">
        <p14:creationId xmlns:p14="http://schemas.microsoft.com/office/powerpoint/2010/main" val="65166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EA8E3-48A7-356B-C855-46E06CD3243F}"/>
              </a:ext>
            </a:extLst>
          </p:cNvPr>
          <p:cNvSpPr>
            <a:spLocks noGrp="1"/>
          </p:cNvSpPr>
          <p:nvPr>
            <p:ph idx="1"/>
          </p:nvPr>
        </p:nvSpPr>
        <p:spPr>
          <a:xfrm>
            <a:off x="838200" y="1525981"/>
            <a:ext cx="10515600" cy="4351338"/>
          </a:xfrm>
        </p:spPr>
        <p:txBody>
          <a:bodyPr>
            <a:noAutofit/>
          </a:bodyPr>
          <a:lstStyle/>
          <a:p>
            <a:pPr marL="0" indent="0">
              <a:buNone/>
            </a:pPr>
            <a:r>
              <a:rPr lang="en-US" b="1" dirty="0"/>
              <a:t>Summary continued…</a:t>
            </a:r>
          </a:p>
          <a:p>
            <a:pPr marL="0" indent="0">
              <a:buNone/>
            </a:pPr>
            <a:r>
              <a:rPr lang="en-US" sz="2000" dirty="0"/>
              <a:t>The reason many teachers and school administrators are called “groomers” is because they are doing the things that pedophiles do to win the trust of a child in order to abuse them.  </a:t>
            </a:r>
          </a:p>
          <a:p>
            <a:pPr marL="0" indent="0">
              <a:buNone/>
            </a:pPr>
            <a:r>
              <a:rPr lang="en-US" sz="2000" dirty="0"/>
              <a:t>We must stop schools from teaching “comprehensive sex ed” and destroying our children’s minds and bodies with radical gender ideology. It is unfathomable that our tax dollars are paying for public schools to make our children more susceptible child sex traffickers, but that is where we are as a society. </a:t>
            </a:r>
          </a:p>
          <a:p>
            <a:pPr marL="0" indent="0">
              <a:buNone/>
            </a:pPr>
            <a:r>
              <a:rPr lang="en-US" sz="2000" dirty="0"/>
              <a:t>It is sick and wrong, and it must end.</a:t>
            </a:r>
          </a:p>
          <a:p>
            <a:pPr marL="0" indent="0">
              <a:buNone/>
            </a:pPr>
            <a:r>
              <a:rPr lang="en-US" sz="2000" b="1" i="1" dirty="0">
                <a:solidFill>
                  <a:schemeClr val="accent4">
                    <a:lumMod val="20000"/>
                    <a:lumOff val="80000"/>
                  </a:schemeClr>
                </a:solidFill>
              </a:rPr>
              <a:t>In every way, at every opportunity, Joe Biden and his administration promote and defend actions that mutilate children’s minds and bodies. In 2022 his politicized DOJ sent a threatening letter to state Attorneys General warning them that banning these evil procedures for minors was a “civil rights violation.” These policies must be stopped, but they can only be stopped if we Secure and Win...</a:t>
            </a:r>
          </a:p>
          <a:p>
            <a:pPr marL="0" indent="0">
              <a:buNone/>
            </a:pPr>
            <a:endParaRPr lang="en-US" sz="2000" b="1" dirty="0"/>
          </a:p>
          <a:p>
            <a:pPr marL="0" indent="0">
              <a:buNone/>
            </a:pPr>
            <a:endParaRPr lang="en-US" sz="3200" b="1" dirty="0"/>
          </a:p>
        </p:txBody>
      </p:sp>
      <p:sp>
        <p:nvSpPr>
          <p:cNvPr id="6" name="Title 1">
            <a:extLst>
              <a:ext uri="{FF2B5EF4-FFF2-40B4-BE49-F238E27FC236}">
                <a16:creationId xmlns:a16="http://schemas.microsoft.com/office/drawing/2014/main" id="{590E21C2-1031-B8DA-11D8-940DD960FE9B}"/>
              </a:ext>
            </a:extLst>
          </p:cNvPr>
          <p:cNvSpPr>
            <a:spLocks noGrp="1"/>
          </p:cNvSpPr>
          <p:nvPr>
            <p:ph type="title"/>
          </p:nvPr>
        </p:nvSpPr>
        <p:spPr>
          <a:xfrm>
            <a:off x="838200" y="200418"/>
            <a:ext cx="10515600" cy="1325563"/>
          </a:xfrm>
        </p:spPr>
        <p:txBody>
          <a:bodyPr>
            <a:normAutofit/>
          </a:bodyPr>
          <a:lstStyle/>
          <a:p>
            <a:r>
              <a:rPr lang="en-US" sz="3600" b="1" dirty="0"/>
              <a:t>TRAFFICKING AND RADICAL GENDER IDEOLOGY</a:t>
            </a:r>
          </a:p>
        </p:txBody>
      </p:sp>
    </p:spTree>
    <p:extLst>
      <p:ext uri="{BB962C8B-B14F-4D97-AF65-F5344CB8AC3E}">
        <p14:creationId xmlns:p14="http://schemas.microsoft.com/office/powerpoint/2010/main" val="218634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EF1A6-0151-6E95-BA61-09535EECE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70759-7B4C-88E6-2256-21A6D97B4841}"/>
              </a:ext>
            </a:extLst>
          </p:cNvPr>
          <p:cNvSpPr>
            <a:spLocks noGrp="1"/>
          </p:cNvSpPr>
          <p:nvPr>
            <p:ph type="title"/>
          </p:nvPr>
        </p:nvSpPr>
        <p:spPr/>
        <p:txBody>
          <a:bodyPr/>
          <a:lstStyle/>
          <a:p>
            <a:r>
              <a:rPr lang="en-US" b="1" dirty="0"/>
              <a:t>WHAT CAN YOU DO?</a:t>
            </a:r>
          </a:p>
        </p:txBody>
      </p:sp>
      <p:sp>
        <p:nvSpPr>
          <p:cNvPr id="3" name="Content Placeholder 2">
            <a:extLst>
              <a:ext uri="{FF2B5EF4-FFF2-40B4-BE49-F238E27FC236}">
                <a16:creationId xmlns:a16="http://schemas.microsoft.com/office/drawing/2014/main" id="{0CF45ACE-F3E5-3FD5-7E1C-E8E0324FD03C}"/>
              </a:ext>
            </a:extLst>
          </p:cNvPr>
          <p:cNvSpPr>
            <a:spLocks noGrp="1"/>
          </p:cNvSpPr>
          <p:nvPr>
            <p:ph idx="1"/>
          </p:nvPr>
        </p:nvSpPr>
        <p:spPr>
          <a:xfrm>
            <a:off x="838200" y="1690688"/>
            <a:ext cx="10515600" cy="4486275"/>
          </a:xfrm>
        </p:spPr>
        <p:txBody>
          <a:bodyPr anchor="t">
            <a:normAutofit/>
          </a:bodyPr>
          <a:lstStyle/>
          <a:p>
            <a:pPr marL="0" indent="0">
              <a:lnSpc>
                <a:spcPct val="100000"/>
              </a:lnSpc>
              <a:buNone/>
            </a:pPr>
            <a:r>
              <a:rPr lang="en-US" sz="2400" b="1" dirty="0"/>
              <a:t>Most importantly in 2024:</a:t>
            </a:r>
            <a:endParaRPr lang="en-US" sz="3200" dirty="0"/>
          </a:p>
          <a:p>
            <a:pPr marL="0" indent="0">
              <a:lnSpc>
                <a:spcPct val="100000"/>
              </a:lnSpc>
              <a:buNone/>
            </a:pPr>
            <a:r>
              <a:rPr lang="en-US" sz="4000" b="1" dirty="0">
                <a:solidFill>
                  <a:schemeClr val="accent4">
                    <a:lumMod val="20000"/>
                    <a:lumOff val="80000"/>
                  </a:schemeClr>
                </a:solidFill>
              </a:rPr>
              <a:t>WE MUST SECURE AND WIN THE ELECTION!</a:t>
            </a:r>
          </a:p>
          <a:p>
            <a:pPr marL="0" indent="0">
              <a:lnSpc>
                <a:spcPct val="100000"/>
              </a:lnSpc>
              <a:buNone/>
            </a:pPr>
            <a:r>
              <a:rPr lang="en-US" sz="2400" b="1" dirty="0"/>
              <a:t>There is no way we will be able to stop the invasion at the border, stop child sex trafficking and radical gender ideology in schools, and stop the medical industrial complex from mutilating children, </a:t>
            </a:r>
            <a:r>
              <a:rPr lang="en-US" sz="2400" b="1" i="1" dirty="0">
                <a:solidFill>
                  <a:schemeClr val="accent4">
                    <a:lumMod val="20000"/>
                    <a:lumOff val="80000"/>
                  </a:schemeClr>
                </a:solidFill>
              </a:rPr>
              <a:t>IF WE DO NOT SECURE THE ELECTION AND THEN WIN IT!</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259112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DFDC-3B89-06A9-818B-A86341A35E35}"/>
              </a:ext>
            </a:extLst>
          </p:cNvPr>
          <p:cNvSpPr>
            <a:spLocks noGrp="1"/>
          </p:cNvSpPr>
          <p:nvPr>
            <p:ph type="title"/>
          </p:nvPr>
        </p:nvSpPr>
        <p:spPr/>
        <p:txBody>
          <a:bodyPr/>
          <a:lstStyle/>
          <a:p>
            <a:r>
              <a:rPr lang="en-US" b="1" dirty="0"/>
              <a:t>SECURE AND WIN</a:t>
            </a:r>
          </a:p>
        </p:txBody>
      </p:sp>
      <p:sp>
        <p:nvSpPr>
          <p:cNvPr id="3" name="Content Placeholder 2">
            <a:extLst>
              <a:ext uri="{FF2B5EF4-FFF2-40B4-BE49-F238E27FC236}">
                <a16:creationId xmlns:a16="http://schemas.microsoft.com/office/drawing/2014/main" id="{5908DD47-45D4-92FC-F6DB-94CE4849F584}"/>
              </a:ext>
            </a:extLst>
          </p:cNvPr>
          <p:cNvSpPr>
            <a:spLocks noGrp="1"/>
          </p:cNvSpPr>
          <p:nvPr>
            <p:ph idx="1"/>
          </p:nvPr>
        </p:nvSpPr>
        <p:spPr>
          <a:xfrm>
            <a:off x="838200" y="1690688"/>
            <a:ext cx="10515600" cy="4486275"/>
          </a:xfrm>
        </p:spPr>
        <p:txBody>
          <a:bodyPr anchor="t">
            <a:normAutofit/>
          </a:bodyPr>
          <a:lstStyle/>
          <a:p>
            <a:pPr marL="0" indent="0">
              <a:buNone/>
            </a:pPr>
            <a:r>
              <a:rPr lang="en-US" sz="2400" b="1" i="1" dirty="0"/>
              <a:t>Secure</a:t>
            </a:r>
            <a:r>
              <a:rPr lang="en-US" sz="2400" dirty="0"/>
              <a:t> means doing the work it takes to ensure the election is honest, transparent, and trustworthy.</a:t>
            </a:r>
          </a:p>
          <a:p>
            <a:pPr marL="0" indent="0">
              <a:buNone/>
            </a:pPr>
            <a:r>
              <a:rPr lang="en-US" sz="2400" b="1" i="1" dirty="0"/>
              <a:t>Win</a:t>
            </a:r>
            <a:r>
              <a:rPr lang="en-US" sz="2400" dirty="0"/>
              <a:t> means getting conservative voters to vote and making sure their ballots are turned in.</a:t>
            </a:r>
          </a:p>
          <a:p>
            <a:pPr marL="0" indent="0">
              <a:buNone/>
            </a:pPr>
            <a:r>
              <a:rPr lang="en-US" sz="2400" dirty="0"/>
              <a:t>Secure and Win doesn’t happen without patriotic Americans like you stepping up to work as poll workers or poll watchers, and working to Get Out The Vote in various ways.</a:t>
            </a:r>
          </a:p>
          <a:p>
            <a:pPr marL="0" indent="0">
              <a:buNone/>
            </a:pPr>
            <a:r>
              <a:rPr lang="en-US" sz="2400" b="1" i="1" dirty="0">
                <a:solidFill>
                  <a:schemeClr val="accent4">
                    <a:lumMod val="20000"/>
                    <a:lumOff val="80000"/>
                  </a:schemeClr>
                </a:solidFill>
              </a:rPr>
              <a:t>If conservatives don’t secure and we don’t win, then we don’t end the invasion, and we fail our own children and the children being trafficked.</a:t>
            </a:r>
          </a:p>
          <a:p>
            <a:pPr marL="0" indent="0">
              <a:buNone/>
            </a:pPr>
            <a:endParaRPr lang="en-US" sz="2400" dirty="0"/>
          </a:p>
        </p:txBody>
      </p:sp>
    </p:spTree>
    <p:extLst>
      <p:ext uri="{BB962C8B-B14F-4D97-AF65-F5344CB8AC3E}">
        <p14:creationId xmlns:p14="http://schemas.microsoft.com/office/powerpoint/2010/main" val="428966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10FD-7074-7666-DB24-6C0F1154A35E}"/>
              </a:ext>
            </a:extLst>
          </p:cNvPr>
          <p:cNvSpPr>
            <a:spLocks noGrp="1"/>
          </p:cNvSpPr>
          <p:nvPr>
            <p:ph type="title"/>
          </p:nvPr>
        </p:nvSpPr>
        <p:spPr/>
        <p:txBody>
          <a:bodyPr/>
          <a:lstStyle/>
          <a:p>
            <a:r>
              <a:rPr lang="en-US" b="1" dirty="0"/>
              <a:t>FACTS ABOUT TRAFFICKING</a:t>
            </a:r>
            <a:br>
              <a:rPr lang="en-US" b="1" dirty="0"/>
            </a:br>
            <a:r>
              <a:rPr lang="en-US" sz="1400" b="1" i="1" dirty="0"/>
              <a:t>Courtesy of Operation Underground Railroad </a:t>
            </a:r>
            <a:r>
              <a:rPr lang="en-US" sz="1400" b="1" i="1" dirty="0">
                <a:solidFill>
                  <a:schemeClr val="accent4">
                    <a:lumMod val="20000"/>
                    <a:lumOff val="80000"/>
                  </a:schemeClr>
                </a:solidFill>
              </a:rPr>
              <a:t>[</a:t>
            </a:r>
            <a:r>
              <a:rPr lang="en-US" sz="1400" b="1" i="1" dirty="0" err="1">
                <a:solidFill>
                  <a:schemeClr val="accent4">
                    <a:lumMod val="20000"/>
                    <a:lumOff val="80000"/>
                  </a:schemeClr>
                </a:solidFill>
              </a:rPr>
              <a:t>ourrescue.org</a:t>
            </a:r>
            <a:r>
              <a:rPr lang="en-US" sz="1400" b="1" i="1" dirty="0">
                <a:solidFill>
                  <a:schemeClr val="accent4">
                    <a:lumMod val="20000"/>
                    <a:lumOff val="80000"/>
                  </a:schemeClr>
                </a:solidFill>
              </a:rPr>
              <a:t>]</a:t>
            </a:r>
            <a:endParaRPr lang="en-US" b="1" i="1" dirty="0">
              <a:solidFill>
                <a:schemeClr val="accent4">
                  <a:lumMod val="20000"/>
                  <a:lumOff val="80000"/>
                </a:schemeClr>
              </a:solidFill>
            </a:endParaRPr>
          </a:p>
        </p:txBody>
      </p:sp>
      <p:sp>
        <p:nvSpPr>
          <p:cNvPr id="3" name="Content Placeholder 2">
            <a:extLst>
              <a:ext uri="{FF2B5EF4-FFF2-40B4-BE49-F238E27FC236}">
                <a16:creationId xmlns:a16="http://schemas.microsoft.com/office/drawing/2014/main" id="{F61D65EC-FDBF-4421-A682-4D3F49106778}"/>
              </a:ext>
            </a:extLst>
          </p:cNvPr>
          <p:cNvSpPr>
            <a:spLocks noGrp="1"/>
          </p:cNvSpPr>
          <p:nvPr>
            <p:ph idx="1"/>
          </p:nvPr>
        </p:nvSpPr>
        <p:spPr>
          <a:xfrm>
            <a:off x="838200" y="1513780"/>
            <a:ext cx="10515600" cy="4979095"/>
          </a:xfrm>
        </p:spPr>
        <p:txBody>
          <a:bodyPr>
            <a:normAutofit/>
          </a:bodyPr>
          <a:lstStyle/>
          <a:p>
            <a:pPr marL="0" indent="0">
              <a:lnSpc>
                <a:spcPct val="100000"/>
              </a:lnSpc>
              <a:buNone/>
            </a:pPr>
            <a:r>
              <a:rPr lang="en-US" b="1" dirty="0"/>
              <a:t>DEFINITIONS</a:t>
            </a:r>
          </a:p>
          <a:p>
            <a:pPr>
              <a:lnSpc>
                <a:spcPct val="100000"/>
              </a:lnSpc>
            </a:pPr>
            <a:r>
              <a:rPr lang="en-US" sz="2000" b="1" dirty="0"/>
              <a:t>HUMAN TRAFFICKING: </a:t>
            </a:r>
            <a:r>
              <a:rPr lang="en-US" sz="2000" dirty="0"/>
              <a:t>involves the use of force, fraud, or coercion to obtain some type of labor or commercial sex act </a:t>
            </a:r>
            <a:r>
              <a:rPr lang="en-US" sz="2000" dirty="0">
                <a:solidFill>
                  <a:schemeClr val="accent4">
                    <a:lumMod val="20000"/>
                    <a:lumOff val="80000"/>
                  </a:schemeClr>
                </a:solidFill>
              </a:rPr>
              <a:t>[</a:t>
            </a:r>
            <a:r>
              <a:rPr lang="en-US" sz="2000" dirty="0" err="1">
                <a:solidFill>
                  <a:schemeClr val="accent4">
                    <a:lumMod val="20000"/>
                    <a:lumOff val="80000"/>
                  </a:schemeClr>
                </a:solidFill>
              </a:rPr>
              <a:t>DHS.gov</a:t>
            </a:r>
            <a:r>
              <a:rPr lang="en-US" sz="2000" dirty="0">
                <a:solidFill>
                  <a:schemeClr val="accent4">
                    <a:lumMod val="20000"/>
                    <a:lumOff val="80000"/>
                  </a:schemeClr>
                </a:solidFill>
              </a:rPr>
              <a:t>] </a:t>
            </a:r>
          </a:p>
          <a:p>
            <a:pPr>
              <a:lnSpc>
                <a:spcPct val="100000"/>
              </a:lnSpc>
            </a:pPr>
            <a:r>
              <a:rPr lang="en-US" sz="2000" b="1" dirty="0"/>
              <a:t>LABOR TRAFFICKING (a form of forced labor): </a:t>
            </a:r>
            <a:r>
              <a:rPr lang="en-US" sz="2000" dirty="0"/>
              <a:t>The Trafficking Victims Protection Act of 2000 (TVPA) defines labor trafficking as: “The recruitment, harboring, transportation, provision, or obtaining of a person for labor or services, through the use of force, fraud or coercion for the purpose of subjection to involuntary servitude, peonage, debt bondage or slavery.” The TVPA also recognizes sex trafficking, which is discussed in a separate fact sheet. A </a:t>
            </a:r>
            <a:r>
              <a:rPr lang="en-US" sz="2000" dirty="0" err="1"/>
              <a:t>modernday</a:t>
            </a:r>
            <a:r>
              <a:rPr lang="en-US" sz="2000" dirty="0"/>
              <a:t> form of slavery, labor trafficking is a fundamental violation of human rights </a:t>
            </a:r>
            <a:r>
              <a:rPr lang="en-US" sz="2000" dirty="0">
                <a:solidFill>
                  <a:schemeClr val="accent4">
                    <a:lumMod val="20000"/>
                    <a:lumOff val="80000"/>
                  </a:schemeClr>
                </a:solidFill>
              </a:rPr>
              <a:t>[</a:t>
            </a:r>
            <a:r>
              <a:rPr lang="en-US" sz="2000" dirty="0" err="1">
                <a:solidFill>
                  <a:schemeClr val="accent4">
                    <a:lumMod val="20000"/>
                    <a:lumOff val="80000"/>
                  </a:schemeClr>
                </a:solidFill>
              </a:rPr>
              <a:t>acf.hhs.gov</a:t>
            </a:r>
            <a:r>
              <a:rPr lang="en-US" sz="2000" dirty="0">
                <a:solidFill>
                  <a:schemeClr val="accent4">
                    <a:lumMod val="20000"/>
                    <a:lumOff val="80000"/>
                  </a:schemeClr>
                </a:solidFill>
              </a:rPr>
              <a:t>] </a:t>
            </a:r>
          </a:p>
          <a:p>
            <a:pPr>
              <a:lnSpc>
                <a:spcPct val="100000"/>
              </a:lnSpc>
            </a:pPr>
            <a:r>
              <a:rPr lang="en-US" sz="2000" b="1" dirty="0"/>
              <a:t>DOMESTIC SERVITUDE (form of forced labor): </a:t>
            </a:r>
            <a:r>
              <a:rPr lang="en-US" sz="2000" dirty="0"/>
              <a:t>a situation in which victims are forced to work against their own will, under the threat of violence or some other form of punishment, their freedom is restricted and a degree of ownership is exerted. Examples include: being required to clean houses. </a:t>
            </a:r>
            <a:r>
              <a:rPr lang="en-US" sz="2000" dirty="0">
                <a:solidFill>
                  <a:schemeClr val="accent4">
                    <a:lumMod val="20000"/>
                    <a:lumOff val="80000"/>
                  </a:schemeClr>
                </a:solidFill>
              </a:rPr>
              <a:t>[</a:t>
            </a:r>
            <a:r>
              <a:rPr lang="en-US" sz="2000" dirty="0" err="1">
                <a:solidFill>
                  <a:schemeClr val="accent4">
                    <a:lumMod val="20000"/>
                    <a:lumOff val="80000"/>
                  </a:schemeClr>
                </a:solidFill>
              </a:rPr>
              <a:t>acf.hhs.gov</a:t>
            </a:r>
            <a:r>
              <a:rPr lang="en-US" sz="2000" dirty="0">
                <a:solidFill>
                  <a:schemeClr val="accent4">
                    <a:lumMod val="20000"/>
                    <a:lumOff val="80000"/>
                  </a:schemeClr>
                </a:solidFill>
              </a:rPr>
              <a:t>]</a:t>
            </a:r>
          </a:p>
        </p:txBody>
      </p:sp>
    </p:spTree>
    <p:extLst>
      <p:ext uri="{BB962C8B-B14F-4D97-AF65-F5344CB8AC3E}">
        <p14:creationId xmlns:p14="http://schemas.microsoft.com/office/powerpoint/2010/main" val="293549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F8EAE-FFEF-1083-CA0B-F207EB47C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1EF7B-7D07-2377-C0DC-31DA530BE4FB}"/>
              </a:ext>
            </a:extLst>
          </p:cNvPr>
          <p:cNvSpPr>
            <a:spLocks noGrp="1"/>
          </p:cNvSpPr>
          <p:nvPr>
            <p:ph type="title"/>
          </p:nvPr>
        </p:nvSpPr>
        <p:spPr/>
        <p:txBody>
          <a:bodyPr/>
          <a:lstStyle/>
          <a:p>
            <a:r>
              <a:rPr lang="en-US" b="1" dirty="0"/>
              <a:t>SECURE</a:t>
            </a:r>
          </a:p>
        </p:txBody>
      </p:sp>
      <p:sp>
        <p:nvSpPr>
          <p:cNvPr id="3" name="Content Placeholder 2">
            <a:extLst>
              <a:ext uri="{FF2B5EF4-FFF2-40B4-BE49-F238E27FC236}">
                <a16:creationId xmlns:a16="http://schemas.microsoft.com/office/drawing/2014/main" id="{9B8C6CBF-E80E-FC34-01C0-9D5BDEA7C802}"/>
              </a:ext>
            </a:extLst>
          </p:cNvPr>
          <p:cNvSpPr>
            <a:spLocks noGrp="1"/>
          </p:cNvSpPr>
          <p:nvPr>
            <p:ph idx="1"/>
          </p:nvPr>
        </p:nvSpPr>
        <p:spPr>
          <a:xfrm>
            <a:off x="838200" y="1690688"/>
            <a:ext cx="10515600" cy="4486275"/>
          </a:xfrm>
        </p:spPr>
        <p:txBody>
          <a:bodyPr anchor="t">
            <a:noAutofit/>
          </a:bodyPr>
          <a:lstStyle/>
          <a:p>
            <a:r>
              <a:rPr lang="en-US" sz="2400" b="1" dirty="0"/>
              <a:t>Highest priority: </a:t>
            </a:r>
            <a:r>
              <a:rPr lang="en-US" sz="2400" dirty="0"/>
              <a:t>Sign up to be a poll worker – paid, official position, authority to take action on irregularities and be more closely involved. </a:t>
            </a:r>
          </a:p>
          <a:p>
            <a:r>
              <a:rPr lang="en-US" sz="2400" b="1" dirty="0"/>
              <a:t>Next: </a:t>
            </a:r>
            <a:r>
              <a:rPr lang="en-US" sz="2400" dirty="0"/>
              <a:t>Sign up to be a poll watcher – volunteer, official position, no authority to take action, reports irregularities to the party that placed you, must stay in a certain area.</a:t>
            </a:r>
          </a:p>
          <a:p>
            <a:r>
              <a:rPr lang="en-US" sz="2400" b="1" dirty="0"/>
              <a:t>Last: </a:t>
            </a:r>
            <a:r>
              <a:rPr lang="en-US" sz="2400" dirty="0"/>
              <a:t>Be a public observer – volunteer, no official position, no authority to take action, reports irregularities to organization that placed you, must stay in a certain area.</a:t>
            </a:r>
          </a:p>
          <a:p>
            <a:pPr marL="0" indent="0">
              <a:buNone/>
            </a:pPr>
            <a:br>
              <a:rPr lang="en-US" sz="2400" dirty="0"/>
            </a:br>
            <a:r>
              <a:rPr lang="en-US" sz="2400" b="1" i="1" dirty="0">
                <a:solidFill>
                  <a:schemeClr val="accent4">
                    <a:lumMod val="20000"/>
                    <a:lumOff val="80000"/>
                  </a:schemeClr>
                </a:solidFill>
              </a:rPr>
              <a:t>Details about who to contact to work or volunteer are listed on the handout provided.</a:t>
            </a:r>
          </a:p>
        </p:txBody>
      </p:sp>
    </p:spTree>
    <p:extLst>
      <p:ext uri="{BB962C8B-B14F-4D97-AF65-F5344CB8AC3E}">
        <p14:creationId xmlns:p14="http://schemas.microsoft.com/office/powerpoint/2010/main" val="373384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5A6CC-BD6E-7BCC-06DE-5D1A0F194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7AE29-1CE0-6889-E1D8-35EF46D054F5}"/>
              </a:ext>
            </a:extLst>
          </p:cNvPr>
          <p:cNvSpPr>
            <a:spLocks noGrp="1"/>
          </p:cNvSpPr>
          <p:nvPr>
            <p:ph type="title"/>
          </p:nvPr>
        </p:nvSpPr>
        <p:spPr/>
        <p:txBody>
          <a:bodyPr/>
          <a:lstStyle/>
          <a:p>
            <a:r>
              <a:rPr lang="en-US" b="1" dirty="0"/>
              <a:t>WIN</a:t>
            </a:r>
          </a:p>
        </p:txBody>
      </p:sp>
      <p:sp>
        <p:nvSpPr>
          <p:cNvPr id="3" name="Content Placeholder 2">
            <a:extLst>
              <a:ext uri="{FF2B5EF4-FFF2-40B4-BE49-F238E27FC236}">
                <a16:creationId xmlns:a16="http://schemas.microsoft.com/office/drawing/2014/main" id="{70BC5902-2815-81C4-B1CD-33A8FD972CB4}"/>
              </a:ext>
            </a:extLst>
          </p:cNvPr>
          <p:cNvSpPr>
            <a:spLocks noGrp="1"/>
          </p:cNvSpPr>
          <p:nvPr>
            <p:ph idx="1"/>
          </p:nvPr>
        </p:nvSpPr>
        <p:spPr>
          <a:xfrm>
            <a:off x="838200" y="1690688"/>
            <a:ext cx="10515600" cy="4486275"/>
          </a:xfrm>
        </p:spPr>
        <p:txBody>
          <a:bodyPr anchor="t">
            <a:normAutofit/>
          </a:bodyPr>
          <a:lstStyle/>
          <a:p>
            <a:r>
              <a:rPr lang="en-US" sz="2400" dirty="0"/>
              <a:t>Sign up to Get Out The Vote (GOTV) with the Tea Party Patriots Citizens Fund GOTV app well before the election.</a:t>
            </a:r>
          </a:p>
          <a:p>
            <a:r>
              <a:rPr lang="en-US" sz="2400" dirty="0"/>
              <a:t>Ballot chase with coalition partners like Turning Point Action once voting has started.</a:t>
            </a:r>
          </a:p>
          <a:p>
            <a:r>
              <a:rPr lang="en-US" sz="2400" dirty="0"/>
              <a:t>Donate to organizations getting out the vote and to your preferred candidates.</a:t>
            </a:r>
          </a:p>
        </p:txBody>
      </p:sp>
    </p:spTree>
    <p:extLst>
      <p:ext uri="{BB962C8B-B14F-4D97-AF65-F5344CB8AC3E}">
        <p14:creationId xmlns:p14="http://schemas.microsoft.com/office/powerpoint/2010/main" val="239374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3ABE-626F-FABF-35E1-9207443EE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CFDC9-DE62-C02D-E674-9BE11A0A9393}"/>
              </a:ext>
            </a:extLst>
          </p:cNvPr>
          <p:cNvSpPr>
            <a:spLocks noGrp="1"/>
          </p:cNvSpPr>
          <p:nvPr>
            <p:ph type="title"/>
          </p:nvPr>
        </p:nvSpPr>
        <p:spPr/>
        <p:txBody>
          <a:bodyPr/>
          <a:lstStyle/>
          <a:p>
            <a:r>
              <a:rPr lang="en-US" b="1" dirty="0"/>
              <a:t>WHAT ELSE CAN YOU DO?</a:t>
            </a:r>
          </a:p>
        </p:txBody>
      </p:sp>
      <p:sp>
        <p:nvSpPr>
          <p:cNvPr id="3" name="Content Placeholder 2">
            <a:extLst>
              <a:ext uri="{FF2B5EF4-FFF2-40B4-BE49-F238E27FC236}">
                <a16:creationId xmlns:a16="http://schemas.microsoft.com/office/drawing/2014/main" id="{39FD1A60-7B69-8AA9-53C2-50AC71E7D6DC}"/>
              </a:ext>
            </a:extLst>
          </p:cNvPr>
          <p:cNvSpPr>
            <a:spLocks noGrp="1"/>
          </p:cNvSpPr>
          <p:nvPr>
            <p:ph idx="1"/>
          </p:nvPr>
        </p:nvSpPr>
        <p:spPr>
          <a:xfrm>
            <a:off x="838200" y="1690688"/>
            <a:ext cx="10515600" cy="4486275"/>
          </a:xfrm>
        </p:spPr>
        <p:txBody>
          <a:bodyPr anchor="t">
            <a:normAutofit/>
          </a:bodyPr>
          <a:lstStyle/>
          <a:p>
            <a:pPr marL="0" indent="0">
              <a:buNone/>
            </a:pPr>
            <a:r>
              <a:rPr lang="en-US" sz="2400" b="1" dirty="0"/>
              <a:t>We must secure the election and win it in order to truly make it harder for child sex traffickers to operate. The open border and the sexualization at schools is a policy problem that can’t be solved if we don’t win. However, in the meantime, you can also:</a:t>
            </a:r>
          </a:p>
          <a:p>
            <a:r>
              <a:rPr lang="en-US" sz="2400" dirty="0"/>
              <a:t>Remain vigilant with our own kids, and report to law enforcement any suspicious images and anything else that you believe could be or lead to a trafficked child.</a:t>
            </a:r>
          </a:p>
          <a:p>
            <a:r>
              <a:rPr lang="en-US" sz="2400" dirty="0"/>
              <a:t>Donate to organizations that free children from bondage and that help to care for them after they are rescued.</a:t>
            </a:r>
          </a:p>
        </p:txBody>
      </p:sp>
    </p:spTree>
    <p:extLst>
      <p:ext uri="{BB962C8B-B14F-4D97-AF65-F5344CB8AC3E}">
        <p14:creationId xmlns:p14="http://schemas.microsoft.com/office/powerpoint/2010/main" val="113754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DFDC-3B89-06A9-818B-A86341A35E35}"/>
              </a:ext>
            </a:extLst>
          </p:cNvPr>
          <p:cNvSpPr>
            <a:spLocks noGrp="1"/>
          </p:cNvSpPr>
          <p:nvPr>
            <p:ph type="title"/>
          </p:nvPr>
        </p:nvSpPr>
        <p:spPr/>
        <p:txBody>
          <a:bodyPr/>
          <a:lstStyle/>
          <a:p>
            <a:r>
              <a:rPr lang="en-US" b="1" dirty="0"/>
              <a:t>WHAT ELSE CAN YOU DO?</a:t>
            </a:r>
          </a:p>
        </p:txBody>
      </p:sp>
      <p:sp>
        <p:nvSpPr>
          <p:cNvPr id="3" name="Content Placeholder 2">
            <a:extLst>
              <a:ext uri="{FF2B5EF4-FFF2-40B4-BE49-F238E27FC236}">
                <a16:creationId xmlns:a16="http://schemas.microsoft.com/office/drawing/2014/main" id="{5908DD47-45D4-92FC-F6DB-94CE4849F584}"/>
              </a:ext>
            </a:extLst>
          </p:cNvPr>
          <p:cNvSpPr>
            <a:spLocks noGrp="1"/>
          </p:cNvSpPr>
          <p:nvPr>
            <p:ph idx="1"/>
          </p:nvPr>
        </p:nvSpPr>
        <p:spPr>
          <a:xfrm>
            <a:off x="838200" y="1690688"/>
            <a:ext cx="10515600" cy="4456178"/>
          </a:xfrm>
        </p:spPr>
        <p:txBody>
          <a:bodyPr>
            <a:normAutofit/>
          </a:bodyPr>
          <a:lstStyle/>
          <a:p>
            <a:pPr marL="0" indent="0">
              <a:lnSpc>
                <a:spcPct val="100000"/>
              </a:lnSpc>
              <a:buNone/>
            </a:pPr>
            <a:r>
              <a:rPr lang="en-US" sz="2400" b="1" dirty="0"/>
              <a:t>The first step </a:t>
            </a:r>
            <a:r>
              <a:rPr lang="en-US" sz="2400" dirty="0"/>
              <a:t>is to learn about how the issue of child sex trafficking is tied to an open border, lack of enforcement of immigration law, and radical gender ideology in our schools – that’s what you’re doing now.</a:t>
            </a:r>
          </a:p>
          <a:p>
            <a:pPr marL="0" indent="0">
              <a:lnSpc>
                <a:spcPct val="100000"/>
              </a:lnSpc>
              <a:buNone/>
            </a:pPr>
            <a:r>
              <a:rPr lang="en-US" sz="2400" b="1" dirty="0"/>
              <a:t>Next: </a:t>
            </a:r>
            <a:r>
              <a:rPr lang="en-US" sz="2400" dirty="0"/>
              <a:t>Educate friends, family, and your community. Social media, letters to the editor, talking to friends and family, and public events are the best ways to do this. Make sure they understand that bad public policy creates the environment in which child sex trafficking thrives, and that they are needed to help us secure and win, so that public policy changes.</a:t>
            </a:r>
          </a:p>
          <a:p>
            <a:pPr marL="0" indent="0">
              <a:lnSpc>
                <a:spcPct val="100000"/>
              </a:lnSpc>
              <a:buNone/>
            </a:pPr>
            <a:r>
              <a:rPr lang="en-US" sz="2400" b="1" dirty="0"/>
              <a:t>Also: </a:t>
            </a:r>
            <a:r>
              <a:rPr lang="en-US" sz="2400" dirty="0"/>
              <a:t>During legislative seasons and cycles, work with lawmakers to change public policy secure the border and remove radical gender ideology/comprehensive sex education from schools.</a:t>
            </a:r>
          </a:p>
        </p:txBody>
      </p:sp>
    </p:spTree>
    <p:extLst>
      <p:ext uri="{BB962C8B-B14F-4D97-AF65-F5344CB8AC3E}">
        <p14:creationId xmlns:p14="http://schemas.microsoft.com/office/powerpoint/2010/main" val="139551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E678-A691-52D9-1BE6-FF1FBDBD20A5}"/>
              </a:ext>
            </a:extLst>
          </p:cNvPr>
          <p:cNvSpPr>
            <a:spLocks noGrp="1"/>
          </p:cNvSpPr>
          <p:nvPr>
            <p:ph type="title"/>
          </p:nvPr>
        </p:nvSpPr>
        <p:spPr/>
        <p:txBody>
          <a:bodyPr/>
          <a:lstStyle/>
          <a:p>
            <a:r>
              <a:rPr lang="en-US" b="1" dirty="0"/>
              <a:t>EDUCATING OTHERS</a:t>
            </a:r>
          </a:p>
        </p:txBody>
      </p:sp>
      <p:sp>
        <p:nvSpPr>
          <p:cNvPr id="3" name="Content Placeholder 2">
            <a:extLst>
              <a:ext uri="{FF2B5EF4-FFF2-40B4-BE49-F238E27FC236}">
                <a16:creationId xmlns:a16="http://schemas.microsoft.com/office/drawing/2014/main" id="{60E20D23-D44F-31EA-D209-E4FF9A088DEE}"/>
              </a:ext>
            </a:extLst>
          </p:cNvPr>
          <p:cNvSpPr>
            <a:spLocks noGrp="1"/>
          </p:cNvSpPr>
          <p:nvPr>
            <p:ph idx="1"/>
          </p:nvPr>
        </p:nvSpPr>
        <p:spPr>
          <a:xfrm>
            <a:off x="838200" y="1534438"/>
            <a:ext cx="10515600" cy="4828784"/>
          </a:xfrm>
        </p:spPr>
        <p:txBody>
          <a:bodyPr>
            <a:noAutofit/>
          </a:bodyPr>
          <a:lstStyle/>
          <a:p>
            <a:pPr marL="0" indent="0">
              <a:lnSpc>
                <a:spcPct val="100000"/>
              </a:lnSpc>
              <a:buNone/>
            </a:pPr>
            <a:r>
              <a:rPr lang="en-US" sz="2200" b="1" dirty="0"/>
              <a:t>Using the resources in our guide, </a:t>
            </a:r>
            <a:r>
              <a:rPr lang="en-US" sz="2200" b="1" i="1" dirty="0"/>
              <a:t>GOD’S CHILDREN ARE NOT FOR SALE, </a:t>
            </a:r>
            <a:r>
              <a:rPr lang="en-US" sz="2200" b="1" dirty="0"/>
              <a:t>you can…</a:t>
            </a:r>
          </a:p>
          <a:p>
            <a:pPr>
              <a:lnSpc>
                <a:spcPct val="100000"/>
              </a:lnSpc>
            </a:pPr>
            <a:r>
              <a:rPr lang="en-US" sz="2200" dirty="0"/>
              <a:t>Write a letter to the editor of a newspaper or other news outlet – there are two templates. One focuses on how our open border facilitates child sex slavery and the other focuses on how radical gender ideology grooms our children, making them easier targets for traffickers.</a:t>
            </a:r>
          </a:p>
          <a:p>
            <a:pPr>
              <a:lnSpc>
                <a:spcPct val="100000"/>
              </a:lnSpc>
            </a:pPr>
            <a:r>
              <a:rPr lang="en-US" sz="2200" dirty="0"/>
              <a:t>Organize a one-time or recurring sign-waving event – there is a step-by-step checklist to help you organize it.</a:t>
            </a:r>
          </a:p>
          <a:p>
            <a:pPr>
              <a:lnSpc>
                <a:spcPct val="100000"/>
              </a:lnSpc>
            </a:pPr>
            <a:r>
              <a:rPr lang="en-US" sz="2200" dirty="0"/>
              <a:t>Email your family and friends to ask them to take action – there is a sample email you can use.</a:t>
            </a:r>
          </a:p>
          <a:p>
            <a:pPr marL="0" indent="0">
              <a:lnSpc>
                <a:spcPct val="100000"/>
              </a:lnSpc>
              <a:buNone/>
            </a:pPr>
            <a:r>
              <a:rPr lang="en-US" sz="2200" b="1" i="1" dirty="0"/>
              <a:t>Use every instance of education as an opportunity to recruit people to secure and/or win the election, because this won’t stop unless we secure and win!</a:t>
            </a:r>
          </a:p>
        </p:txBody>
      </p:sp>
    </p:spTree>
    <p:extLst>
      <p:ext uri="{BB962C8B-B14F-4D97-AF65-F5344CB8AC3E}">
        <p14:creationId xmlns:p14="http://schemas.microsoft.com/office/powerpoint/2010/main" val="251854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9C79-BCD7-B277-249D-4E52B084855A}"/>
              </a:ext>
            </a:extLst>
          </p:cNvPr>
          <p:cNvSpPr>
            <a:spLocks noGrp="1"/>
          </p:cNvSpPr>
          <p:nvPr>
            <p:ph type="title"/>
          </p:nvPr>
        </p:nvSpPr>
        <p:spPr/>
        <p:txBody>
          <a:bodyPr/>
          <a:lstStyle/>
          <a:p>
            <a:r>
              <a:rPr lang="en-US" b="1" dirty="0"/>
              <a:t>EDUCATING OTHERS - SOCIAL MEDIA</a:t>
            </a:r>
          </a:p>
        </p:txBody>
      </p:sp>
      <p:sp>
        <p:nvSpPr>
          <p:cNvPr id="3" name="Content Placeholder 2">
            <a:extLst>
              <a:ext uri="{FF2B5EF4-FFF2-40B4-BE49-F238E27FC236}">
                <a16:creationId xmlns:a16="http://schemas.microsoft.com/office/drawing/2014/main" id="{AC55DBB2-ACDB-1CBA-2D00-8BE6B9FF4492}"/>
              </a:ext>
            </a:extLst>
          </p:cNvPr>
          <p:cNvSpPr>
            <a:spLocks noGrp="1"/>
          </p:cNvSpPr>
          <p:nvPr>
            <p:ph idx="1"/>
          </p:nvPr>
        </p:nvSpPr>
        <p:spPr>
          <a:xfrm>
            <a:off x="838200" y="1774253"/>
            <a:ext cx="10515600" cy="4718621"/>
          </a:xfrm>
        </p:spPr>
        <p:txBody>
          <a:bodyPr>
            <a:noAutofit/>
          </a:bodyPr>
          <a:lstStyle/>
          <a:p>
            <a:pPr marL="0" indent="0">
              <a:buNone/>
            </a:pPr>
            <a:r>
              <a:rPr lang="en-US" b="1" dirty="0"/>
              <a:t>RECOMMENDED HASHTAGS</a:t>
            </a:r>
          </a:p>
          <a:p>
            <a:pPr marL="457200" lvl="1" indent="0">
              <a:buNone/>
            </a:pPr>
            <a:r>
              <a:rPr lang="en-US" dirty="0"/>
              <a:t>#</a:t>
            </a:r>
            <a:r>
              <a:rPr lang="en-US" dirty="0" err="1"/>
              <a:t>OURrescue</a:t>
            </a:r>
            <a:r>
              <a:rPr lang="en-US" dirty="0"/>
              <a:t> 			#</a:t>
            </a:r>
            <a:r>
              <a:rPr lang="en-US" dirty="0" err="1"/>
              <a:t>SoundofFreedom</a:t>
            </a:r>
            <a:r>
              <a:rPr lang="en-US" dirty="0"/>
              <a:t> </a:t>
            </a:r>
          </a:p>
          <a:p>
            <a:pPr marL="457200" lvl="1" indent="0">
              <a:buNone/>
            </a:pPr>
            <a:r>
              <a:rPr lang="en-US" dirty="0"/>
              <a:t>#</a:t>
            </a:r>
            <a:r>
              <a:rPr lang="en-US" dirty="0" err="1"/>
              <a:t>StopChildTrafficking</a:t>
            </a:r>
            <a:r>
              <a:rPr lang="en-US" dirty="0"/>
              <a:t> 		#</a:t>
            </a:r>
            <a:r>
              <a:rPr lang="en-US" dirty="0" err="1"/>
              <a:t>EndHumanTrafficking</a:t>
            </a:r>
            <a:endParaRPr lang="en-US" dirty="0"/>
          </a:p>
          <a:p>
            <a:pPr marL="457200" lvl="1" indent="0">
              <a:buNone/>
            </a:pPr>
            <a:r>
              <a:rPr lang="en-US" dirty="0"/>
              <a:t>#</a:t>
            </a:r>
            <a:r>
              <a:rPr lang="en-US" dirty="0" err="1"/>
              <a:t>StopSexualExploitation</a:t>
            </a:r>
            <a:r>
              <a:rPr lang="en-US" dirty="0"/>
              <a:t> 	#</a:t>
            </a:r>
            <a:r>
              <a:rPr lang="en-US" dirty="0" err="1"/>
              <a:t>HumanTraffickingAwareness</a:t>
            </a:r>
            <a:r>
              <a:rPr lang="en-US" dirty="0"/>
              <a:t> </a:t>
            </a:r>
          </a:p>
          <a:p>
            <a:pPr marL="457200" lvl="1" indent="0">
              <a:buNone/>
            </a:pPr>
            <a:r>
              <a:rPr lang="en-US" dirty="0"/>
              <a:t>#</a:t>
            </a:r>
            <a:r>
              <a:rPr lang="en-US" dirty="0" err="1"/>
              <a:t>SecureTheBorder</a:t>
            </a:r>
            <a:endParaRPr lang="en-US" dirty="0"/>
          </a:p>
          <a:p>
            <a:pPr marL="457200" lvl="1" indent="0">
              <a:buNone/>
            </a:pPr>
            <a:endParaRPr lang="en-US" sz="900" dirty="0"/>
          </a:p>
          <a:p>
            <a:r>
              <a:rPr lang="en-US" sz="2400" dirty="0"/>
              <a:t>Share our petition online </a:t>
            </a:r>
            <a:r>
              <a:rPr lang="en-US" sz="2400" dirty="0">
                <a:solidFill>
                  <a:schemeClr val="accent4">
                    <a:lumMod val="20000"/>
                    <a:lumOff val="80000"/>
                  </a:schemeClr>
                </a:solidFill>
              </a:rPr>
              <a:t>[</a:t>
            </a:r>
            <a:r>
              <a:rPr lang="en-US" sz="2400" dirty="0" err="1">
                <a:solidFill>
                  <a:schemeClr val="accent4">
                    <a:lumMod val="20000"/>
                    <a:lumOff val="80000"/>
                  </a:schemeClr>
                </a:solidFill>
              </a:rPr>
              <a:t>tpp.me</a:t>
            </a:r>
            <a:r>
              <a:rPr lang="en-US" sz="2400" dirty="0">
                <a:solidFill>
                  <a:schemeClr val="accent4">
                    <a:lumMod val="20000"/>
                    <a:lumOff val="80000"/>
                  </a:schemeClr>
                </a:solidFill>
              </a:rPr>
              <a:t>/</a:t>
            </a:r>
            <a:r>
              <a:rPr lang="en-US" sz="2400" dirty="0" err="1">
                <a:solidFill>
                  <a:schemeClr val="accent4">
                    <a:lumMod val="20000"/>
                    <a:lumOff val="80000"/>
                  </a:schemeClr>
                </a:solidFill>
              </a:rPr>
              <a:t>stoptrafficking</a:t>
            </a:r>
            <a:r>
              <a:rPr lang="en-US" sz="2400" dirty="0">
                <a:solidFill>
                  <a:schemeClr val="accent4">
                    <a:lumMod val="20000"/>
                    <a:lumOff val="80000"/>
                  </a:schemeClr>
                </a:solidFill>
              </a:rPr>
              <a:t>] </a:t>
            </a:r>
          </a:p>
          <a:p>
            <a:r>
              <a:rPr lang="en-US" sz="2400" dirty="0"/>
              <a:t>Our guide, </a:t>
            </a:r>
            <a:r>
              <a:rPr lang="en-US" sz="2400" i="1" dirty="0"/>
              <a:t>GOD’S CHILDREN ARE NOT FOR SALE </a:t>
            </a:r>
            <a:r>
              <a:rPr lang="en-US" sz="2400" dirty="0">
                <a:solidFill>
                  <a:schemeClr val="accent4">
                    <a:lumMod val="20000"/>
                    <a:lumOff val="80000"/>
                  </a:schemeClr>
                </a:solidFill>
              </a:rPr>
              <a:t>[</a:t>
            </a:r>
            <a:r>
              <a:rPr lang="en-US" sz="2400" dirty="0" err="1">
                <a:solidFill>
                  <a:schemeClr val="accent4">
                    <a:lumMod val="20000"/>
                    <a:lumOff val="80000"/>
                  </a:schemeClr>
                </a:solidFill>
              </a:rPr>
              <a:t>tpp.me</a:t>
            </a:r>
            <a:r>
              <a:rPr lang="en-US" sz="2400" dirty="0">
                <a:solidFill>
                  <a:schemeClr val="accent4">
                    <a:lumMod val="20000"/>
                    <a:lumOff val="80000"/>
                  </a:schemeClr>
                </a:solidFill>
              </a:rPr>
              <a:t>/</a:t>
            </a:r>
            <a:r>
              <a:rPr lang="en-US" sz="2400" dirty="0" err="1">
                <a:solidFill>
                  <a:schemeClr val="accent4">
                    <a:lumMod val="20000"/>
                    <a:lumOff val="80000"/>
                  </a:schemeClr>
                </a:solidFill>
              </a:rPr>
              <a:t>notforsale-swhowto</a:t>
            </a:r>
            <a:r>
              <a:rPr lang="en-US" sz="2400" dirty="0">
                <a:solidFill>
                  <a:schemeClr val="accent4">
                    <a:lumMod val="20000"/>
                    <a:lumOff val="80000"/>
                  </a:schemeClr>
                </a:solidFill>
              </a:rPr>
              <a:t>]</a:t>
            </a:r>
            <a:r>
              <a:rPr lang="en-US" sz="2400" i="1" dirty="0"/>
              <a:t>, </a:t>
            </a:r>
            <a:r>
              <a:rPr lang="en-US" sz="2400" dirty="0"/>
              <a:t>also contains sample social media posts that you can use</a:t>
            </a:r>
          </a:p>
        </p:txBody>
      </p:sp>
    </p:spTree>
    <p:extLst>
      <p:ext uri="{BB962C8B-B14F-4D97-AF65-F5344CB8AC3E}">
        <p14:creationId xmlns:p14="http://schemas.microsoft.com/office/powerpoint/2010/main" val="122988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9D41-35FB-4400-190A-2D2ACD088F22}"/>
              </a:ext>
            </a:extLst>
          </p:cNvPr>
          <p:cNvSpPr>
            <a:spLocks noGrp="1"/>
          </p:cNvSpPr>
          <p:nvPr>
            <p:ph type="title"/>
          </p:nvPr>
        </p:nvSpPr>
        <p:spPr/>
        <p:txBody>
          <a:bodyPr/>
          <a:lstStyle/>
          <a:p>
            <a:r>
              <a:rPr lang="en-US" b="1" dirty="0"/>
              <a:t>OTHER RESOURCES</a:t>
            </a:r>
          </a:p>
        </p:txBody>
      </p:sp>
      <p:sp>
        <p:nvSpPr>
          <p:cNvPr id="3" name="Content Placeholder 2">
            <a:extLst>
              <a:ext uri="{FF2B5EF4-FFF2-40B4-BE49-F238E27FC236}">
                <a16:creationId xmlns:a16="http://schemas.microsoft.com/office/drawing/2014/main" id="{1FCF9D37-4DB2-3E71-B39A-5E3782F6868A}"/>
              </a:ext>
            </a:extLst>
          </p:cNvPr>
          <p:cNvSpPr>
            <a:spLocks noGrp="1"/>
          </p:cNvSpPr>
          <p:nvPr>
            <p:ph idx="1"/>
          </p:nvPr>
        </p:nvSpPr>
        <p:spPr>
          <a:xfrm>
            <a:off x="838200" y="1825624"/>
            <a:ext cx="10515600" cy="3637329"/>
          </a:xfrm>
        </p:spPr>
        <p:txBody>
          <a:bodyPr>
            <a:noAutofit/>
          </a:bodyPr>
          <a:lstStyle/>
          <a:p>
            <a:pPr marL="0" indent="0">
              <a:lnSpc>
                <a:spcPct val="100000"/>
              </a:lnSpc>
              <a:buNone/>
            </a:pPr>
            <a:r>
              <a:rPr lang="en-US" sz="2400" dirty="0"/>
              <a:t>Finally, there are many other resources out there, and organizations like Operation Underground Rescue </a:t>
            </a:r>
            <a:r>
              <a:rPr lang="en-US" sz="2400" dirty="0">
                <a:solidFill>
                  <a:schemeClr val="accent4">
                    <a:lumMod val="20000"/>
                    <a:lumOff val="80000"/>
                  </a:schemeClr>
                </a:solidFill>
              </a:rPr>
              <a:t>[</a:t>
            </a:r>
            <a:r>
              <a:rPr lang="en-US" sz="2400" dirty="0" err="1">
                <a:solidFill>
                  <a:schemeClr val="accent4">
                    <a:lumMod val="20000"/>
                    <a:lumOff val="80000"/>
                  </a:schemeClr>
                </a:solidFill>
              </a:rPr>
              <a:t>ourrescue.org</a:t>
            </a:r>
            <a:r>
              <a:rPr lang="en-US" sz="2400" dirty="0">
                <a:solidFill>
                  <a:schemeClr val="accent4">
                    <a:lumMod val="20000"/>
                    <a:lumOff val="80000"/>
                  </a:schemeClr>
                </a:solidFill>
              </a:rPr>
              <a:t>]</a:t>
            </a:r>
            <a:r>
              <a:rPr lang="en-US" sz="2400" dirty="0"/>
              <a:t> that you can learn from and support. </a:t>
            </a:r>
          </a:p>
          <a:p>
            <a:pPr marL="0" indent="0">
              <a:lnSpc>
                <a:spcPct val="100000"/>
              </a:lnSpc>
              <a:buNone/>
            </a:pPr>
            <a:endParaRPr lang="en-US" sz="2400" dirty="0"/>
          </a:p>
          <a:p>
            <a:pPr marL="0" indent="0">
              <a:lnSpc>
                <a:spcPct val="100000"/>
              </a:lnSpc>
              <a:buNone/>
            </a:pPr>
            <a:r>
              <a:rPr lang="en-US" sz="2400" dirty="0"/>
              <a:t>Our guide, </a:t>
            </a:r>
            <a:r>
              <a:rPr lang="en-US" sz="2400" i="1" dirty="0"/>
              <a:t>GOD’S CHILDREN ARE NOT FOR SALE </a:t>
            </a:r>
            <a:r>
              <a:rPr lang="en-US" sz="2400" dirty="0">
                <a:solidFill>
                  <a:schemeClr val="accent4">
                    <a:lumMod val="20000"/>
                    <a:lumOff val="80000"/>
                  </a:schemeClr>
                </a:solidFill>
              </a:rPr>
              <a:t>[</a:t>
            </a:r>
            <a:r>
              <a:rPr lang="en-US" sz="2400" dirty="0" err="1">
                <a:solidFill>
                  <a:schemeClr val="accent4">
                    <a:lumMod val="20000"/>
                    <a:lumOff val="80000"/>
                  </a:schemeClr>
                </a:solidFill>
              </a:rPr>
              <a:t>tpp.me</a:t>
            </a:r>
            <a:r>
              <a:rPr lang="en-US" sz="2400" dirty="0">
                <a:solidFill>
                  <a:schemeClr val="accent4">
                    <a:lumMod val="20000"/>
                    <a:lumOff val="80000"/>
                  </a:schemeClr>
                </a:solidFill>
              </a:rPr>
              <a:t>/</a:t>
            </a:r>
            <a:r>
              <a:rPr lang="en-US" sz="2400" dirty="0" err="1">
                <a:solidFill>
                  <a:schemeClr val="accent4">
                    <a:lumMod val="20000"/>
                    <a:lumOff val="80000"/>
                  </a:schemeClr>
                </a:solidFill>
              </a:rPr>
              <a:t>notforsale-swhowto</a:t>
            </a:r>
            <a:r>
              <a:rPr lang="en-US" sz="2400" dirty="0">
                <a:solidFill>
                  <a:schemeClr val="accent4">
                    <a:lumMod val="20000"/>
                    <a:lumOff val="80000"/>
                  </a:schemeClr>
                </a:solidFill>
              </a:rPr>
              <a:t>]</a:t>
            </a:r>
            <a:r>
              <a:rPr lang="en-US" sz="2400" i="1" dirty="0"/>
              <a:t>, </a:t>
            </a:r>
            <a:r>
              <a:rPr lang="en-US" sz="2400" dirty="0"/>
              <a:t>has a list of just some of organizations and resources that exist. There are many more that we weren’t able to fit into the guide. Just do your research before donating or volunteering to ensure it is a legitimate organization!</a:t>
            </a:r>
          </a:p>
        </p:txBody>
      </p:sp>
    </p:spTree>
    <p:extLst>
      <p:ext uri="{BB962C8B-B14F-4D97-AF65-F5344CB8AC3E}">
        <p14:creationId xmlns:p14="http://schemas.microsoft.com/office/powerpoint/2010/main" val="33239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4181-A775-1166-8D6C-E9EDAAAD661B}"/>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4EA23C10-3109-3470-A131-4010A4AA6E59}"/>
              </a:ext>
            </a:extLst>
          </p:cNvPr>
          <p:cNvSpPr>
            <a:spLocks noGrp="1"/>
          </p:cNvSpPr>
          <p:nvPr>
            <p:ph idx="1"/>
          </p:nvPr>
        </p:nvSpPr>
        <p:spPr>
          <a:xfrm>
            <a:off x="838200" y="2289088"/>
            <a:ext cx="10515600" cy="3478666"/>
          </a:xfrm>
        </p:spPr>
        <p:txBody>
          <a:bodyPr>
            <a:normAutofit lnSpcReduction="10000"/>
          </a:bodyPr>
          <a:lstStyle/>
          <a:p>
            <a:pPr marL="0" indent="0">
              <a:buNone/>
            </a:pPr>
            <a:r>
              <a:rPr lang="en-US" dirty="0"/>
              <a:t>Thank you for caring about children and our country enough to learn about this issue and what you can do about it!</a:t>
            </a:r>
          </a:p>
          <a:p>
            <a:pPr marL="0" indent="0">
              <a:buNone/>
            </a:pPr>
            <a:r>
              <a:rPr lang="en-US" dirty="0"/>
              <a:t>To download a free copy of the </a:t>
            </a:r>
            <a:r>
              <a:rPr lang="en-US" i="1" dirty="0"/>
              <a:t>GOD’S CHILDREN ARE NOT FOR SALE </a:t>
            </a:r>
            <a:r>
              <a:rPr lang="en-US" dirty="0"/>
              <a:t>guide, go to: </a:t>
            </a:r>
            <a:r>
              <a:rPr lang="en-US" dirty="0" err="1">
                <a:solidFill>
                  <a:schemeClr val="accent4">
                    <a:lumMod val="20000"/>
                    <a:lumOff val="80000"/>
                  </a:schemeClr>
                </a:solidFill>
              </a:rPr>
              <a:t>tpp.me</a:t>
            </a:r>
            <a:r>
              <a:rPr lang="en-US" dirty="0">
                <a:solidFill>
                  <a:schemeClr val="accent4">
                    <a:lumMod val="20000"/>
                    <a:lumOff val="80000"/>
                  </a:schemeClr>
                </a:solidFill>
              </a:rPr>
              <a:t>/</a:t>
            </a:r>
            <a:r>
              <a:rPr lang="en-US" dirty="0" err="1">
                <a:solidFill>
                  <a:schemeClr val="accent4">
                    <a:lumMod val="20000"/>
                    <a:lumOff val="80000"/>
                  </a:schemeClr>
                </a:solidFill>
              </a:rPr>
              <a:t>notforsale-swhowto</a:t>
            </a:r>
            <a:endParaRPr lang="en-US" dirty="0">
              <a:solidFill>
                <a:schemeClr val="accent4">
                  <a:lumMod val="20000"/>
                  <a:lumOff val="80000"/>
                </a:schemeClr>
              </a:solidFill>
            </a:endParaRPr>
          </a:p>
          <a:p>
            <a:pPr marL="0" indent="0">
              <a:buNone/>
            </a:pPr>
            <a:endParaRPr lang="en-US" dirty="0">
              <a:solidFill>
                <a:schemeClr val="accent4">
                  <a:lumMod val="20000"/>
                  <a:lumOff val="80000"/>
                </a:schemeClr>
              </a:solidFill>
            </a:endParaRPr>
          </a:p>
          <a:p>
            <a:pPr marL="0" indent="0">
              <a:buNone/>
            </a:pPr>
            <a:r>
              <a:rPr lang="en-US" dirty="0"/>
              <a:t>Remember, so that we can close the border and stop the grooming of kids in school, please take the handout provided and then sign up at </a:t>
            </a:r>
            <a:r>
              <a:rPr lang="en-US" b="1" dirty="0" err="1">
                <a:solidFill>
                  <a:schemeClr val="accent4">
                    <a:lumMod val="20000"/>
                    <a:lumOff val="80000"/>
                  </a:schemeClr>
                </a:solidFill>
              </a:rPr>
              <a:t>secureandwin.com</a:t>
            </a:r>
            <a:r>
              <a:rPr lang="en-US" b="1" dirty="0">
                <a:solidFill>
                  <a:schemeClr val="accent4">
                    <a:lumMod val="20000"/>
                    <a:lumOff val="80000"/>
                  </a:schemeClr>
                </a:solidFill>
              </a:rPr>
              <a:t> </a:t>
            </a:r>
            <a:r>
              <a:rPr lang="en-US" dirty="0"/>
              <a:t>to help us Secure and Win!</a:t>
            </a:r>
          </a:p>
          <a:p>
            <a:pPr marL="0" indent="0">
              <a:buNone/>
            </a:pPr>
            <a:endParaRPr lang="en-US" dirty="0">
              <a:solidFill>
                <a:schemeClr val="accent4">
                  <a:lumMod val="20000"/>
                  <a:lumOff val="80000"/>
                </a:schemeClr>
              </a:solidFill>
            </a:endParaRPr>
          </a:p>
          <a:p>
            <a:pPr marL="0" indent="0">
              <a:buNone/>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60673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48BD-B2C5-0AF3-D3AF-0EDBA99112D9}"/>
            </a:ext>
          </a:extLst>
        </p:cNvPr>
        <p:cNvGrpSpPr/>
        <p:nvPr/>
      </p:nvGrpSpPr>
      <p:grpSpPr>
        <a:xfrm>
          <a:off x="0" y="0"/>
          <a:ext cx="0" cy="0"/>
          <a:chOff x="0" y="0"/>
          <a:chExt cx="0" cy="0"/>
        </a:xfrm>
      </p:grpSpPr>
    </p:spTree>
    <p:extLst>
      <p:ext uri="{BB962C8B-B14F-4D97-AF65-F5344CB8AC3E}">
        <p14:creationId xmlns:p14="http://schemas.microsoft.com/office/powerpoint/2010/main" val="411733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57B68-5F43-D7E4-A9F9-80756E778F0C}"/>
              </a:ext>
            </a:extLst>
          </p:cNvPr>
          <p:cNvSpPr>
            <a:spLocks noGrp="1"/>
          </p:cNvSpPr>
          <p:nvPr>
            <p:ph idx="1"/>
          </p:nvPr>
        </p:nvSpPr>
        <p:spPr/>
        <p:txBody>
          <a:bodyPr>
            <a:normAutofit/>
          </a:bodyPr>
          <a:lstStyle/>
          <a:p>
            <a:pPr marL="0" indent="0">
              <a:buNone/>
            </a:pPr>
            <a:r>
              <a:rPr lang="en-US" b="1" dirty="0"/>
              <a:t>DEFINITIONS</a:t>
            </a:r>
          </a:p>
          <a:p>
            <a:pPr>
              <a:lnSpc>
                <a:spcPct val="100000"/>
              </a:lnSpc>
            </a:pPr>
            <a:r>
              <a:rPr lang="en-US" sz="2000" b="1" dirty="0"/>
              <a:t>SEX TRAFFICKING: </a:t>
            </a:r>
            <a:r>
              <a:rPr lang="en-US" sz="2000" dirty="0"/>
              <a:t>Sex trafficking occurs when someone uses force, fraud, or coercion to cause a commercial sex act with an adult or cause a minor to commit a commercial sex act </a:t>
            </a:r>
            <a:r>
              <a:rPr lang="en-US" sz="2000" dirty="0">
                <a:solidFill>
                  <a:schemeClr val="accent4">
                    <a:lumMod val="20000"/>
                    <a:lumOff val="80000"/>
                  </a:schemeClr>
                </a:solidFill>
              </a:rPr>
              <a:t>[Shared Hope]</a:t>
            </a:r>
          </a:p>
          <a:p>
            <a:pPr>
              <a:lnSpc>
                <a:spcPct val="100000"/>
              </a:lnSpc>
            </a:pPr>
            <a:r>
              <a:rPr lang="en-US" sz="2000" b="1" dirty="0"/>
              <a:t>CHILD SEX TRAFFICKING: </a:t>
            </a:r>
            <a:r>
              <a:rPr lang="en-US" sz="2000" dirty="0"/>
              <a:t>refers to the recruitment, harboring, transportation, provision, obtaining, patronizing, or soliciting of a minor for the purpose of a commercial sex act. Force, fraud or coercion do not need to be present for the crime to be considered child sex trafficking </a:t>
            </a:r>
            <a:r>
              <a:rPr lang="en-US" sz="2000" dirty="0">
                <a:solidFill>
                  <a:schemeClr val="accent4">
                    <a:lumMod val="20000"/>
                    <a:lumOff val="80000"/>
                  </a:schemeClr>
                </a:solidFill>
              </a:rPr>
              <a:t>[</a:t>
            </a:r>
            <a:r>
              <a:rPr lang="en-US" sz="2000" dirty="0" err="1">
                <a:solidFill>
                  <a:schemeClr val="accent4">
                    <a:lumMod val="20000"/>
                    <a:lumOff val="80000"/>
                  </a:schemeClr>
                </a:solidFill>
              </a:rPr>
              <a:t>justice.gov</a:t>
            </a:r>
            <a:r>
              <a:rPr lang="en-US" sz="2000" dirty="0">
                <a:solidFill>
                  <a:schemeClr val="accent4">
                    <a:lumMod val="20000"/>
                    <a:lumOff val="80000"/>
                  </a:schemeClr>
                </a:solidFill>
              </a:rPr>
              <a:t>]</a:t>
            </a:r>
            <a:r>
              <a:rPr lang="en-US" sz="2000" dirty="0"/>
              <a:t>, </a:t>
            </a:r>
            <a:r>
              <a:rPr lang="en-US" sz="2000" dirty="0">
                <a:solidFill>
                  <a:schemeClr val="accent4">
                    <a:lumMod val="20000"/>
                    <a:lumOff val="80000"/>
                  </a:schemeClr>
                </a:solidFill>
              </a:rPr>
              <a:t>[</a:t>
            </a:r>
            <a:r>
              <a:rPr lang="en-US" sz="2000" dirty="0" err="1">
                <a:solidFill>
                  <a:schemeClr val="accent4">
                    <a:lumMod val="20000"/>
                    <a:lumOff val="80000"/>
                  </a:schemeClr>
                </a:solidFill>
              </a:rPr>
              <a:t>humantraffickinghotline.org</a:t>
            </a:r>
            <a:r>
              <a:rPr lang="en-US" sz="2000" dirty="0">
                <a:solidFill>
                  <a:schemeClr val="accent4">
                    <a:lumMod val="20000"/>
                    <a:lumOff val="80000"/>
                  </a:schemeClr>
                </a:solidFill>
              </a:rPr>
              <a:t>] </a:t>
            </a:r>
          </a:p>
          <a:p>
            <a:pPr>
              <a:lnSpc>
                <a:spcPct val="100000"/>
              </a:lnSpc>
            </a:pPr>
            <a:r>
              <a:rPr lang="en-US" sz="2000" b="1" dirty="0"/>
              <a:t>CHILD EXPLOITATION: : </a:t>
            </a:r>
            <a:r>
              <a:rPr lang="en-US" sz="2000" dirty="0"/>
              <a:t>is a broad term that encompasses all forms of child sexual exploitation. This may include many of the other terms on this list, such as child sexual abuse material, child sex trafficking, and others like sextortion.</a:t>
            </a:r>
          </a:p>
        </p:txBody>
      </p:sp>
      <p:sp>
        <p:nvSpPr>
          <p:cNvPr id="6" name="Title 1">
            <a:extLst>
              <a:ext uri="{FF2B5EF4-FFF2-40B4-BE49-F238E27FC236}">
                <a16:creationId xmlns:a16="http://schemas.microsoft.com/office/drawing/2014/main" id="{F360E8A9-03B9-B393-C0A6-4AA84084BA69}"/>
              </a:ext>
            </a:extLst>
          </p:cNvPr>
          <p:cNvSpPr>
            <a:spLocks noGrp="1"/>
          </p:cNvSpPr>
          <p:nvPr>
            <p:ph type="title"/>
          </p:nvPr>
        </p:nvSpPr>
        <p:spPr>
          <a:xfrm>
            <a:off x="838200" y="365125"/>
            <a:ext cx="10515600" cy="1325563"/>
          </a:xfrm>
        </p:spPr>
        <p:txBody>
          <a:bodyPr/>
          <a:lstStyle/>
          <a:p>
            <a:r>
              <a:rPr lang="en-US" b="1" dirty="0"/>
              <a:t>FACTS ABOUT TRAFFICKING</a:t>
            </a:r>
            <a:br>
              <a:rPr lang="en-US" b="1" dirty="0"/>
            </a:br>
            <a:r>
              <a:rPr lang="en-US" sz="1400" b="1" i="1" dirty="0"/>
              <a:t>Courtesy of Operation Underground Railroad </a:t>
            </a:r>
            <a:r>
              <a:rPr lang="en-US" sz="1400" b="1" i="1" dirty="0">
                <a:solidFill>
                  <a:schemeClr val="accent4">
                    <a:lumMod val="20000"/>
                    <a:lumOff val="80000"/>
                  </a:schemeClr>
                </a:solidFill>
              </a:rPr>
              <a:t>[</a:t>
            </a:r>
            <a:r>
              <a:rPr lang="en-US" sz="1400" b="1" i="1" dirty="0" err="1">
                <a:solidFill>
                  <a:schemeClr val="accent4">
                    <a:lumMod val="20000"/>
                    <a:lumOff val="80000"/>
                  </a:schemeClr>
                </a:solidFill>
              </a:rPr>
              <a:t>ourrescue.org</a:t>
            </a:r>
            <a:r>
              <a:rPr lang="en-US" sz="1400" b="1" i="1" dirty="0">
                <a:solidFill>
                  <a:schemeClr val="accent4">
                    <a:lumMod val="20000"/>
                    <a:lumOff val="80000"/>
                  </a:schemeClr>
                </a:solidFill>
              </a:rPr>
              <a:t>]</a:t>
            </a:r>
            <a:endParaRPr lang="en-US" b="1" i="1" dirty="0">
              <a:solidFill>
                <a:schemeClr val="accent4">
                  <a:lumMod val="20000"/>
                  <a:lumOff val="80000"/>
                </a:schemeClr>
              </a:solidFill>
            </a:endParaRPr>
          </a:p>
        </p:txBody>
      </p:sp>
    </p:spTree>
    <p:extLst>
      <p:ext uri="{BB962C8B-B14F-4D97-AF65-F5344CB8AC3E}">
        <p14:creationId xmlns:p14="http://schemas.microsoft.com/office/powerpoint/2010/main" val="93990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49C7B8-2E96-DE32-E1D8-9EE2524A553E}"/>
              </a:ext>
            </a:extLst>
          </p:cNvPr>
          <p:cNvSpPr>
            <a:spLocks noGrp="1"/>
          </p:cNvSpPr>
          <p:nvPr>
            <p:ph idx="1"/>
          </p:nvPr>
        </p:nvSpPr>
        <p:spPr/>
        <p:txBody>
          <a:bodyPr/>
          <a:lstStyle/>
          <a:p>
            <a:pPr marL="0" indent="0">
              <a:buNone/>
            </a:pPr>
            <a:r>
              <a:rPr lang="en-US" b="1" dirty="0"/>
              <a:t>ONLINE EXPLOITATION</a:t>
            </a:r>
          </a:p>
          <a:p>
            <a:pPr marL="0" indent="0">
              <a:lnSpc>
                <a:spcPct val="100000"/>
              </a:lnSpc>
              <a:buNone/>
            </a:pPr>
            <a:r>
              <a:rPr lang="en-US" sz="2000" b="1" dirty="0"/>
              <a:t>CHILD SEXUAL ABUSE MATERIAL (CSAM): </a:t>
            </a:r>
            <a:r>
              <a:rPr lang="en-US" sz="2000" dirty="0"/>
              <a:t>refers to any content that depicts sexually explicit activities involving a child. Visual depictions include photographs, videos, live streaming, and digital or computer generated images indistinguishable from an actual minor. CSAM better describes the reality of this crime, rather than the legal term of child pornography. It’s important we use terminology that reflects the impact of this crime on its victim </a:t>
            </a:r>
            <a:r>
              <a:rPr lang="en-US" sz="2000" dirty="0">
                <a:solidFill>
                  <a:schemeClr val="accent4">
                    <a:lumMod val="20000"/>
                    <a:lumOff val="80000"/>
                  </a:schemeClr>
                </a:solidFill>
              </a:rPr>
              <a:t>[</a:t>
            </a:r>
            <a:r>
              <a:rPr lang="en-US" sz="2000" dirty="0" err="1">
                <a:solidFill>
                  <a:schemeClr val="accent4">
                    <a:lumMod val="20000"/>
                    <a:lumOff val="80000"/>
                  </a:schemeClr>
                </a:solidFill>
              </a:rPr>
              <a:t>thorn.org</a:t>
            </a:r>
            <a:r>
              <a:rPr lang="en-US" sz="2000" dirty="0">
                <a:solidFill>
                  <a:schemeClr val="accent4">
                    <a:lumMod val="20000"/>
                    <a:lumOff val="80000"/>
                  </a:schemeClr>
                </a:solidFill>
              </a:rPr>
              <a:t>]</a:t>
            </a:r>
            <a:r>
              <a:rPr lang="en-US" sz="2000" dirty="0"/>
              <a:t>. ”At any given time, there is an estimated 750,000 child predators online — and they all have a key to your house via the Internet” </a:t>
            </a:r>
            <a:r>
              <a:rPr lang="en-US" sz="2000" dirty="0">
                <a:solidFill>
                  <a:schemeClr val="accent4">
                    <a:lumMod val="20000"/>
                    <a:lumOff val="80000"/>
                  </a:schemeClr>
                </a:solidFill>
              </a:rPr>
              <a:t>[FBI, </a:t>
            </a:r>
            <a:r>
              <a:rPr lang="en-US" sz="2000" dirty="0" err="1">
                <a:solidFill>
                  <a:schemeClr val="accent4">
                    <a:lumMod val="20000"/>
                    <a:lumOff val="80000"/>
                  </a:schemeClr>
                </a:solidFill>
              </a:rPr>
              <a:t>nd</a:t>
            </a:r>
            <a:r>
              <a:rPr lang="en-US" sz="2000" dirty="0">
                <a:solidFill>
                  <a:schemeClr val="accent4">
                    <a:lumMod val="20000"/>
                    <a:lumOff val="80000"/>
                  </a:schemeClr>
                </a:solidFill>
              </a:rPr>
              <a:t>]</a:t>
            </a:r>
          </a:p>
        </p:txBody>
      </p:sp>
      <p:sp>
        <p:nvSpPr>
          <p:cNvPr id="6" name="Title 1">
            <a:extLst>
              <a:ext uri="{FF2B5EF4-FFF2-40B4-BE49-F238E27FC236}">
                <a16:creationId xmlns:a16="http://schemas.microsoft.com/office/drawing/2014/main" id="{EB5B8B4D-85B9-4BE7-4BA3-C793B8EFFF74}"/>
              </a:ext>
            </a:extLst>
          </p:cNvPr>
          <p:cNvSpPr>
            <a:spLocks noGrp="1"/>
          </p:cNvSpPr>
          <p:nvPr>
            <p:ph type="title"/>
          </p:nvPr>
        </p:nvSpPr>
        <p:spPr>
          <a:xfrm>
            <a:off x="838200" y="365125"/>
            <a:ext cx="10515600" cy="1325563"/>
          </a:xfrm>
        </p:spPr>
        <p:txBody>
          <a:bodyPr/>
          <a:lstStyle/>
          <a:p>
            <a:r>
              <a:rPr lang="en-US" b="1" dirty="0"/>
              <a:t>FACTS ABOUT TRAFFICKING</a:t>
            </a:r>
            <a:br>
              <a:rPr lang="en-US" b="1" dirty="0"/>
            </a:br>
            <a:r>
              <a:rPr lang="en-US" sz="1400" b="1" i="1" dirty="0"/>
              <a:t>Courtesy of Operation Underground Railroad </a:t>
            </a:r>
            <a:r>
              <a:rPr lang="en-US" sz="1400" b="1" i="1" dirty="0">
                <a:solidFill>
                  <a:schemeClr val="accent4">
                    <a:lumMod val="20000"/>
                    <a:lumOff val="80000"/>
                  </a:schemeClr>
                </a:solidFill>
              </a:rPr>
              <a:t>[</a:t>
            </a:r>
            <a:r>
              <a:rPr lang="en-US" sz="1400" b="1" i="1" dirty="0" err="1">
                <a:solidFill>
                  <a:schemeClr val="accent4">
                    <a:lumMod val="20000"/>
                    <a:lumOff val="80000"/>
                  </a:schemeClr>
                </a:solidFill>
              </a:rPr>
              <a:t>ourrescue.org</a:t>
            </a:r>
            <a:r>
              <a:rPr lang="en-US" sz="1400" b="1" i="1" dirty="0">
                <a:solidFill>
                  <a:schemeClr val="accent4">
                    <a:lumMod val="20000"/>
                    <a:lumOff val="80000"/>
                  </a:schemeClr>
                </a:solidFill>
              </a:rPr>
              <a:t>]</a:t>
            </a:r>
            <a:endParaRPr lang="en-US" b="1" i="1" dirty="0">
              <a:solidFill>
                <a:schemeClr val="accent4">
                  <a:lumMod val="20000"/>
                  <a:lumOff val="80000"/>
                </a:schemeClr>
              </a:solidFill>
            </a:endParaRPr>
          </a:p>
        </p:txBody>
      </p:sp>
    </p:spTree>
    <p:extLst>
      <p:ext uri="{BB962C8B-B14F-4D97-AF65-F5344CB8AC3E}">
        <p14:creationId xmlns:p14="http://schemas.microsoft.com/office/powerpoint/2010/main" val="176585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65AED-C300-1C4A-8381-375B97D0915E}"/>
              </a:ext>
            </a:extLst>
          </p:cNvPr>
          <p:cNvSpPr>
            <a:spLocks noGrp="1"/>
          </p:cNvSpPr>
          <p:nvPr>
            <p:ph idx="1"/>
          </p:nvPr>
        </p:nvSpPr>
        <p:spPr>
          <a:xfrm>
            <a:off x="838199" y="1690688"/>
            <a:ext cx="10560485" cy="4802187"/>
          </a:xfrm>
        </p:spPr>
        <p:txBody>
          <a:bodyPr>
            <a:noAutofit/>
          </a:bodyPr>
          <a:lstStyle/>
          <a:p>
            <a:pPr marL="0" indent="0">
              <a:buNone/>
            </a:pPr>
            <a:r>
              <a:rPr lang="en-US" sz="1800" b="1" dirty="0"/>
              <a:t>STATISTICS</a:t>
            </a:r>
          </a:p>
          <a:p>
            <a:pPr>
              <a:lnSpc>
                <a:spcPct val="110000"/>
              </a:lnSpc>
            </a:pPr>
            <a:r>
              <a:rPr lang="en-US" sz="1800" dirty="0"/>
              <a:t>Human trafficking is the 2nd largest illicit industry in the U.S., 2nd only to the drug trade [UNICEF, </a:t>
            </a:r>
            <a:r>
              <a:rPr lang="en-US" sz="1800" dirty="0" err="1"/>
              <a:t>nd</a:t>
            </a:r>
            <a:r>
              <a:rPr lang="en-US" sz="1800" dirty="0"/>
              <a:t>] </a:t>
            </a:r>
          </a:p>
          <a:p>
            <a:pPr>
              <a:lnSpc>
                <a:spcPct val="110000"/>
              </a:lnSpc>
            </a:pPr>
            <a:r>
              <a:rPr lang="en-US" sz="1800" dirty="0"/>
              <a:t>There are 40.3 million trafficked persons globally today and 25% of them are children (Liberate Children, International </a:t>
            </a:r>
            <a:r>
              <a:rPr lang="en-US" sz="1800" dirty="0" err="1"/>
              <a:t>Labour</a:t>
            </a:r>
            <a:r>
              <a:rPr lang="en-US" sz="1800" dirty="0"/>
              <a:t> Organization) Forms of Child Trafficking include forced marriage, begging, sweatshops, pornography, migrant farming domestic labor, </a:t>
            </a:r>
            <a:r>
              <a:rPr lang="en-US" sz="1800" dirty="0" err="1"/>
              <a:t>sextourism</a:t>
            </a:r>
            <a:r>
              <a:rPr lang="en-US" sz="1800" dirty="0"/>
              <a:t>, armed groups (commonly known as child soldiers) </a:t>
            </a:r>
            <a:r>
              <a:rPr lang="en-US" sz="1800" dirty="0">
                <a:solidFill>
                  <a:schemeClr val="accent4">
                    <a:lumMod val="20000"/>
                    <a:lumOff val="80000"/>
                  </a:schemeClr>
                </a:solidFill>
              </a:rPr>
              <a:t>[</a:t>
            </a:r>
            <a:r>
              <a:rPr lang="en-US" sz="1800" dirty="0" err="1">
                <a:solidFill>
                  <a:schemeClr val="accent4">
                    <a:lumMod val="20000"/>
                    <a:lumOff val="80000"/>
                  </a:schemeClr>
                </a:solidFill>
              </a:rPr>
              <a:t>Unicef</a:t>
            </a:r>
            <a:r>
              <a:rPr lang="en-US" sz="1800" dirty="0">
                <a:solidFill>
                  <a:schemeClr val="accent4">
                    <a:lumMod val="20000"/>
                    <a:lumOff val="80000"/>
                  </a:schemeClr>
                </a:solidFill>
              </a:rPr>
              <a:t>] </a:t>
            </a:r>
          </a:p>
          <a:p>
            <a:pPr>
              <a:lnSpc>
                <a:spcPct val="110000"/>
              </a:lnSpc>
            </a:pPr>
            <a:r>
              <a:rPr lang="en-US" sz="1800" dirty="0"/>
              <a:t>Sex trafficking is the most common type of trafficking in the US. In North America 72% of detected survivors were trafficked for sexual exploitation. </a:t>
            </a:r>
            <a:r>
              <a:rPr lang="en-US" sz="1800" dirty="0">
                <a:solidFill>
                  <a:schemeClr val="accent4">
                    <a:lumMod val="20000"/>
                    <a:lumOff val="80000"/>
                  </a:schemeClr>
                </a:solidFill>
              </a:rPr>
              <a:t>[UNODC]</a:t>
            </a:r>
            <a:r>
              <a:rPr lang="en-US" sz="1800" dirty="0"/>
              <a:t>, </a:t>
            </a:r>
            <a:r>
              <a:rPr lang="en-US" sz="1800" dirty="0">
                <a:solidFill>
                  <a:schemeClr val="accent4">
                    <a:lumMod val="20000"/>
                    <a:lumOff val="80000"/>
                  </a:schemeClr>
                </a:solidFill>
              </a:rPr>
              <a:t>[HTIP Report 2020] </a:t>
            </a:r>
          </a:p>
          <a:p>
            <a:pPr>
              <a:lnSpc>
                <a:spcPct val="110000"/>
              </a:lnSpc>
            </a:pPr>
            <a:r>
              <a:rPr lang="en-US" sz="1800" dirty="0"/>
              <a:t>70 million CSAM files are estimated in 2019. 78% of this file are children under the age of 12 </a:t>
            </a:r>
            <a:r>
              <a:rPr lang="en-US" sz="1800" dirty="0">
                <a:solidFill>
                  <a:schemeClr val="accent4">
                    <a:lumMod val="20000"/>
                    <a:lumOff val="80000"/>
                  </a:schemeClr>
                </a:solidFill>
              </a:rPr>
              <a:t>[</a:t>
            </a:r>
            <a:r>
              <a:rPr lang="en-US" sz="1800" dirty="0" err="1">
                <a:solidFill>
                  <a:schemeClr val="accent4">
                    <a:lumMod val="20000"/>
                    <a:lumOff val="80000"/>
                  </a:schemeClr>
                </a:solidFill>
              </a:rPr>
              <a:t>thorn.org</a:t>
            </a:r>
            <a:r>
              <a:rPr lang="en-US" sz="1800" dirty="0">
                <a:solidFill>
                  <a:schemeClr val="accent4">
                    <a:lumMod val="20000"/>
                    <a:lumOff val="80000"/>
                  </a:schemeClr>
                </a:solidFill>
              </a:rPr>
              <a:t>] </a:t>
            </a:r>
          </a:p>
          <a:p>
            <a:pPr>
              <a:lnSpc>
                <a:spcPct val="110000"/>
              </a:lnSpc>
            </a:pPr>
            <a:r>
              <a:rPr lang="en-US" sz="1800" dirty="0"/>
              <a:t>The extent of family involvement in child trafficking 4x higher than in cases of adult trafficking </a:t>
            </a:r>
            <a:r>
              <a:rPr lang="en-US" sz="1800" dirty="0">
                <a:solidFill>
                  <a:schemeClr val="accent4">
                    <a:lumMod val="20000"/>
                    <a:lumOff val="80000"/>
                  </a:schemeClr>
                </a:solidFill>
              </a:rPr>
              <a:t>[CTDC] </a:t>
            </a:r>
          </a:p>
        </p:txBody>
      </p:sp>
      <p:sp>
        <p:nvSpPr>
          <p:cNvPr id="6" name="Title 1">
            <a:extLst>
              <a:ext uri="{FF2B5EF4-FFF2-40B4-BE49-F238E27FC236}">
                <a16:creationId xmlns:a16="http://schemas.microsoft.com/office/drawing/2014/main" id="{705A28EA-A774-3B5A-7F8C-3E5E289643EB}"/>
              </a:ext>
            </a:extLst>
          </p:cNvPr>
          <p:cNvSpPr>
            <a:spLocks noGrp="1"/>
          </p:cNvSpPr>
          <p:nvPr>
            <p:ph type="title"/>
          </p:nvPr>
        </p:nvSpPr>
        <p:spPr>
          <a:xfrm>
            <a:off x="838200" y="365125"/>
            <a:ext cx="10515600" cy="1325563"/>
          </a:xfrm>
        </p:spPr>
        <p:txBody>
          <a:bodyPr/>
          <a:lstStyle/>
          <a:p>
            <a:r>
              <a:rPr lang="en-US" b="1" dirty="0"/>
              <a:t>FACTS ABOUT TRAFFICKING</a:t>
            </a:r>
            <a:br>
              <a:rPr lang="en-US" b="1" dirty="0"/>
            </a:br>
            <a:r>
              <a:rPr lang="en-US" sz="1400" b="1" i="1" dirty="0"/>
              <a:t>Courtesy of Operation Underground Railroad </a:t>
            </a:r>
            <a:r>
              <a:rPr lang="en-US" sz="1400" b="1" i="1" dirty="0">
                <a:solidFill>
                  <a:schemeClr val="accent4">
                    <a:lumMod val="20000"/>
                    <a:lumOff val="80000"/>
                  </a:schemeClr>
                </a:solidFill>
              </a:rPr>
              <a:t>[</a:t>
            </a:r>
            <a:r>
              <a:rPr lang="en-US" sz="1400" b="1" i="1" dirty="0" err="1">
                <a:solidFill>
                  <a:schemeClr val="accent4">
                    <a:lumMod val="20000"/>
                    <a:lumOff val="80000"/>
                  </a:schemeClr>
                </a:solidFill>
              </a:rPr>
              <a:t>ourrescue.org</a:t>
            </a:r>
            <a:r>
              <a:rPr lang="en-US" sz="1400" b="1" i="1" dirty="0">
                <a:solidFill>
                  <a:schemeClr val="accent4">
                    <a:lumMod val="20000"/>
                    <a:lumOff val="80000"/>
                  </a:schemeClr>
                </a:solidFill>
              </a:rPr>
              <a:t>]</a:t>
            </a:r>
            <a:endParaRPr lang="en-US" b="1" i="1" dirty="0">
              <a:solidFill>
                <a:schemeClr val="accent4">
                  <a:lumMod val="20000"/>
                  <a:lumOff val="80000"/>
                </a:schemeClr>
              </a:solidFill>
            </a:endParaRPr>
          </a:p>
        </p:txBody>
      </p:sp>
    </p:spTree>
    <p:extLst>
      <p:ext uri="{BB962C8B-B14F-4D97-AF65-F5344CB8AC3E}">
        <p14:creationId xmlns:p14="http://schemas.microsoft.com/office/powerpoint/2010/main" val="306031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94415-E53B-2177-C285-7B7D9423F532}"/>
              </a:ext>
            </a:extLst>
          </p:cNvPr>
          <p:cNvSpPr>
            <a:spLocks noGrp="1"/>
          </p:cNvSpPr>
          <p:nvPr>
            <p:ph idx="1"/>
          </p:nvPr>
        </p:nvSpPr>
        <p:spPr>
          <a:xfrm>
            <a:off x="838200" y="1825625"/>
            <a:ext cx="9376775" cy="4351338"/>
          </a:xfrm>
        </p:spPr>
        <p:txBody>
          <a:bodyPr/>
          <a:lstStyle/>
          <a:p>
            <a:pPr marL="0" indent="0">
              <a:buNone/>
            </a:pPr>
            <a:r>
              <a:rPr lang="en-US" b="1" dirty="0"/>
              <a:t>STATISTICS</a:t>
            </a:r>
          </a:p>
          <a:p>
            <a:r>
              <a:rPr lang="en-US" sz="2000" dirty="0"/>
              <a:t>53% of all male victims trafficked into sexual exploitation are children. </a:t>
            </a:r>
            <a:r>
              <a:rPr lang="en-US" sz="2000" dirty="0">
                <a:solidFill>
                  <a:schemeClr val="accent4">
                    <a:lumMod val="20000"/>
                    <a:lumOff val="80000"/>
                  </a:schemeClr>
                </a:solidFill>
              </a:rPr>
              <a:t>[CTDC] </a:t>
            </a:r>
          </a:p>
          <a:p>
            <a:r>
              <a:rPr lang="en-US" sz="2000" dirty="0"/>
              <a:t>Child sex trafficking has been reported in all 50 U.S. States. </a:t>
            </a:r>
            <a:r>
              <a:rPr lang="en-US" sz="2000" dirty="0">
                <a:solidFill>
                  <a:schemeClr val="accent4">
                    <a:lumMod val="20000"/>
                    <a:lumOff val="80000"/>
                  </a:schemeClr>
                </a:solidFill>
              </a:rPr>
              <a:t>[NCMEC] </a:t>
            </a:r>
          </a:p>
          <a:p>
            <a:r>
              <a:rPr lang="en-US" sz="2000" dirty="0"/>
              <a:t>A higher percentage of identified children are trafficked for sexual exploitation than for forced labor </a:t>
            </a:r>
            <a:r>
              <a:rPr lang="en-US" sz="2000" dirty="0">
                <a:solidFill>
                  <a:schemeClr val="accent4">
                    <a:lumMod val="20000"/>
                    <a:lumOff val="80000"/>
                  </a:schemeClr>
                </a:solidFill>
              </a:rPr>
              <a:t>[UNODC]</a:t>
            </a:r>
          </a:p>
        </p:txBody>
      </p:sp>
      <p:sp>
        <p:nvSpPr>
          <p:cNvPr id="6" name="Title 1">
            <a:extLst>
              <a:ext uri="{FF2B5EF4-FFF2-40B4-BE49-F238E27FC236}">
                <a16:creationId xmlns:a16="http://schemas.microsoft.com/office/drawing/2014/main" id="{686889CC-5363-EFF2-DA03-A90B15C6E48F}"/>
              </a:ext>
            </a:extLst>
          </p:cNvPr>
          <p:cNvSpPr>
            <a:spLocks noGrp="1"/>
          </p:cNvSpPr>
          <p:nvPr>
            <p:ph type="title"/>
          </p:nvPr>
        </p:nvSpPr>
        <p:spPr>
          <a:xfrm>
            <a:off x="838200" y="365125"/>
            <a:ext cx="10515600" cy="1325563"/>
          </a:xfrm>
        </p:spPr>
        <p:txBody>
          <a:bodyPr/>
          <a:lstStyle/>
          <a:p>
            <a:r>
              <a:rPr lang="en-US" b="1" dirty="0"/>
              <a:t>FACTS ABOUT TRAFFICKING</a:t>
            </a:r>
            <a:br>
              <a:rPr lang="en-US" b="1" dirty="0"/>
            </a:br>
            <a:r>
              <a:rPr lang="en-US" sz="1400" b="1" i="1" dirty="0"/>
              <a:t>Courtesy of Operation Underground Railroad </a:t>
            </a:r>
            <a:r>
              <a:rPr lang="en-US" sz="1400" b="1" i="1" dirty="0">
                <a:solidFill>
                  <a:schemeClr val="accent4">
                    <a:lumMod val="20000"/>
                    <a:lumOff val="80000"/>
                  </a:schemeClr>
                </a:solidFill>
              </a:rPr>
              <a:t>[</a:t>
            </a:r>
            <a:r>
              <a:rPr lang="en-US" sz="1400" b="1" i="1" dirty="0" err="1">
                <a:solidFill>
                  <a:schemeClr val="accent4">
                    <a:lumMod val="20000"/>
                    <a:lumOff val="80000"/>
                  </a:schemeClr>
                </a:solidFill>
              </a:rPr>
              <a:t>ourrescue.org</a:t>
            </a:r>
            <a:r>
              <a:rPr lang="en-US" sz="1400" b="1" i="1" dirty="0">
                <a:solidFill>
                  <a:schemeClr val="accent4">
                    <a:lumMod val="20000"/>
                    <a:lumOff val="80000"/>
                  </a:schemeClr>
                </a:solidFill>
              </a:rPr>
              <a:t>]</a:t>
            </a:r>
            <a:endParaRPr lang="en-US" b="1" i="1" dirty="0">
              <a:solidFill>
                <a:schemeClr val="accent4">
                  <a:lumMod val="20000"/>
                  <a:lumOff val="80000"/>
                </a:schemeClr>
              </a:solidFill>
            </a:endParaRPr>
          </a:p>
        </p:txBody>
      </p:sp>
    </p:spTree>
    <p:extLst>
      <p:ext uri="{BB962C8B-B14F-4D97-AF65-F5344CB8AC3E}">
        <p14:creationId xmlns:p14="http://schemas.microsoft.com/office/powerpoint/2010/main" val="355554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7556A-0651-50E8-D070-8E9836920D39}"/>
              </a:ext>
            </a:extLst>
          </p:cNvPr>
          <p:cNvSpPr>
            <a:spLocks noGrp="1"/>
          </p:cNvSpPr>
          <p:nvPr>
            <p:ph idx="1"/>
          </p:nvPr>
        </p:nvSpPr>
        <p:spPr>
          <a:xfrm>
            <a:off x="838200" y="1402915"/>
            <a:ext cx="10515600" cy="4690997"/>
          </a:xfrm>
        </p:spPr>
        <p:txBody>
          <a:bodyPr>
            <a:normAutofit/>
          </a:bodyPr>
          <a:lstStyle/>
          <a:p>
            <a:pPr marL="0" indent="0">
              <a:buNone/>
            </a:pPr>
            <a:r>
              <a:rPr lang="en-US" b="1" dirty="0"/>
              <a:t>Center for Immigration Studies</a:t>
            </a:r>
          </a:p>
          <a:p>
            <a:pPr marL="0" indent="0">
              <a:lnSpc>
                <a:spcPct val="110000"/>
              </a:lnSpc>
              <a:buNone/>
            </a:pPr>
            <a:r>
              <a:rPr lang="en-US" sz="1800" i="1" dirty="0"/>
              <a:t>Biden Administration and Congressional Democrats Facilitated ‘Explosion’ in Illegal Alien Child Labor </a:t>
            </a:r>
            <a:r>
              <a:rPr lang="en-US" sz="1400" dirty="0"/>
              <a:t>March 14, 2023 </a:t>
            </a:r>
            <a:r>
              <a:rPr lang="en-US" sz="1400" dirty="0">
                <a:solidFill>
                  <a:schemeClr val="accent4">
                    <a:lumMod val="20000"/>
                    <a:lumOff val="80000"/>
                  </a:schemeClr>
                </a:solidFill>
              </a:rPr>
              <a:t>[</a:t>
            </a:r>
            <a:r>
              <a:rPr lang="en-US" sz="1400" dirty="0" err="1">
                <a:solidFill>
                  <a:schemeClr val="accent4">
                    <a:lumMod val="20000"/>
                    <a:lumOff val="80000"/>
                  </a:schemeClr>
                </a:solidFill>
              </a:rPr>
              <a:t>tpp.me</a:t>
            </a:r>
            <a:r>
              <a:rPr lang="en-US" sz="1400" dirty="0">
                <a:solidFill>
                  <a:schemeClr val="accent4">
                    <a:lumMod val="20000"/>
                    <a:lumOff val="80000"/>
                  </a:schemeClr>
                </a:solidFill>
              </a:rPr>
              <a:t>/cis-</a:t>
            </a:r>
            <a:r>
              <a:rPr lang="en-US" sz="1400" dirty="0" err="1">
                <a:solidFill>
                  <a:schemeClr val="accent4">
                    <a:lumMod val="20000"/>
                    <a:lumOff val="80000"/>
                  </a:schemeClr>
                </a:solidFill>
              </a:rPr>
              <a:t>childLabor</a:t>
            </a:r>
            <a:r>
              <a:rPr lang="en-US" sz="1400" dirty="0">
                <a:solidFill>
                  <a:schemeClr val="accent4">
                    <a:lumMod val="20000"/>
                    <a:lumOff val="80000"/>
                  </a:schemeClr>
                </a:solidFill>
              </a:rPr>
              <a:t>]</a:t>
            </a:r>
          </a:p>
          <a:p>
            <a:pPr>
              <a:lnSpc>
                <a:spcPct val="110000"/>
              </a:lnSpc>
            </a:pPr>
            <a:r>
              <a:rPr lang="en-US" sz="1800" dirty="0"/>
              <a:t>Even The New York Times reported reported that illegal alien minors are arriving in record numbers.</a:t>
            </a:r>
          </a:p>
          <a:p>
            <a:pPr>
              <a:lnSpc>
                <a:spcPct val="110000"/>
              </a:lnSpc>
            </a:pPr>
            <a:r>
              <a:rPr lang="en-US" sz="1800" dirty="0"/>
              <a:t>In the last two years alone, more than 250,000 children have entered the USA by themselves (a different article reported nearly 290,000)</a:t>
            </a:r>
          </a:p>
          <a:p>
            <a:pPr>
              <a:lnSpc>
                <a:spcPct val="110000"/>
              </a:lnSpc>
            </a:pPr>
            <a:r>
              <a:rPr lang="en-US" sz="1800" dirty="0"/>
              <a:t>As more and more children have arrived, the Biden administration has ramped up demands the children be moved more quickly out of shelters and given to sponsors.</a:t>
            </a:r>
          </a:p>
          <a:p>
            <a:pPr>
              <a:lnSpc>
                <a:spcPct val="110000"/>
              </a:lnSpc>
            </a:pPr>
            <a:r>
              <a:rPr lang="en-US" sz="1800" dirty="0"/>
              <a:t>Caseworkers admit they are rushing through the vetting process of sponsors.</a:t>
            </a:r>
          </a:p>
          <a:p>
            <a:pPr>
              <a:lnSpc>
                <a:spcPct val="110000"/>
              </a:lnSpc>
            </a:pPr>
            <a:r>
              <a:rPr lang="en-US" sz="1800" dirty="0"/>
              <a:t>HHS is supposed to check on the minors with a phone call a month after placement, but data showed that over the last two years the agency was not able to contact over 85,000 children.</a:t>
            </a:r>
          </a:p>
          <a:p>
            <a:endParaRPr lang="en-US" sz="2000" dirty="0"/>
          </a:p>
        </p:txBody>
      </p:sp>
      <p:sp>
        <p:nvSpPr>
          <p:cNvPr id="6" name="Title 1">
            <a:extLst>
              <a:ext uri="{FF2B5EF4-FFF2-40B4-BE49-F238E27FC236}">
                <a16:creationId xmlns:a16="http://schemas.microsoft.com/office/drawing/2014/main" id="{4BD16950-6104-8A24-479B-3C9EDE2D8BED}"/>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120054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32F75-9073-6203-0977-95EE3033D409}"/>
              </a:ext>
            </a:extLst>
          </p:cNvPr>
          <p:cNvSpPr>
            <a:spLocks noGrp="1"/>
          </p:cNvSpPr>
          <p:nvPr>
            <p:ph idx="1"/>
          </p:nvPr>
        </p:nvSpPr>
        <p:spPr>
          <a:xfrm>
            <a:off x="838200" y="1258864"/>
            <a:ext cx="10515600" cy="5473875"/>
          </a:xfrm>
        </p:spPr>
        <p:txBody>
          <a:bodyPr>
            <a:normAutofit lnSpcReduction="10000"/>
          </a:bodyPr>
          <a:lstStyle/>
          <a:p>
            <a:pPr marL="0" indent="0">
              <a:lnSpc>
                <a:spcPct val="100000"/>
              </a:lnSpc>
              <a:buNone/>
            </a:pPr>
            <a:r>
              <a:rPr lang="en-US" b="1" dirty="0"/>
              <a:t>Center for Immigration Studies (Cont.)</a:t>
            </a:r>
          </a:p>
          <a:p>
            <a:pPr marL="0" indent="0">
              <a:lnSpc>
                <a:spcPct val="110000"/>
              </a:lnSpc>
              <a:buNone/>
            </a:pPr>
            <a:r>
              <a:rPr lang="en-US" sz="1800" i="1" dirty="0"/>
              <a:t>Bombshell NYT Report Shows White House Aware of Alien Child Abuses</a:t>
            </a:r>
            <a:br>
              <a:rPr lang="en-US" sz="1800" i="1" dirty="0"/>
            </a:br>
            <a:r>
              <a:rPr lang="en-US" sz="1500" dirty="0"/>
              <a:t>April 19, 2023 </a:t>
            </a:r>
            <a:r>
              <a:rPr lang="en-US" sz="1500" dirty="0">
                <a:solidFill>
                  <a:schemeClr val="accent4">
                    <a:lumMod val="20000"/>
                    <a:lumOff val="80000"/>
                  </a:schemeClr>
                </a:solidFill>
              </a:rPr>
              <a:t>[</a:t>
            </a:r>
            <a:r>
              <a:rPr lang="en-US" sz="1500" dirty="0" err="1">
                <a:solidFill>
                  <a:schemeClr val="accent4">
                    <a:lumMod val="20000"/>
                    <a:lumOff val="80000"/>
                  </a:schemeClr>
                </a:solidFill>
              </a:rPr>
              <a:t>tpp.me</a:t>
            </a:r>
            <a:r>
              <a:rPr lang="en-US" sz="1500" dirty="0">
                <a:solidFill>
                  <a:schemeClr val="accent4">
                    <a:lumMod val="20000"/>
                    <a:lumOff val="80000"/>
                  </a:schemeClr>
                </a:solidFill>
              </a:rPr>
              <a:t>/cis-</a:t>
            </a:r>
            <a:r>
              <a:rPr lang="en-US" sz="1500" dirty="0" err="1">
                <a:solidFill>
                  <a:schemeClr val="accent4">
                    <a:lumMod val="20000"/>
                    <a:lumOff val="80000"/>
                  </a:schemeClr>
                </a:solidFill>
              </a:rPr>
              <a:t>childabuses</a:t>
            </a:r>
            <a:r>
              <a:rPr lang="en-US" sz="1500" dirty="0">
                <a:solidFill>
                  <a:schemeClr val="accent4">
                    <a:lumMod val="20000"/>
                    <a:lumOff val="80000"/>
                  </a:schemeClr>
                </a:solidFill>
              </a:rPr>
              <a:t>]</a:t>
            </a:r>
          </a:p>
          <a:p>
            <a:pPr>
              <a:lnSpc>
                <a:spcPct val="110000"/>
              </a:lnSpc>
            </a:pPr>
            <a:r>
              <a:rPr lang="en-US" sz="1800" dirty="0"/>
              <a:t>In September 2022, the </a:t>
            </a:r>
            <a:r>
              <a:rPr lang="en-US" sz="1800" b="0" i="0" dirty="0">
                <a:effectLst/>
              </a:rPr>
              <a:t>Department of Health and Human Services’ (HHS) Inspector General (IG) issued blasted the Office of Refugee Resettlement (ORR) in caring for, tracking, and releasing unaccompanied alien children (UACs).</a:t>
            </a:r>
          </a:p>
          <a:p>
            <a:pPr>
              <a:lnSpc>
                <a:spcPct val="110000"/>
              </a:lnSpc>
            </a:pPr>
            <a:r>
              <a:rPr lang="en-US" sz="1800" dirty="0"/>
              <a:t>Poor vetting of sponsors has been a problem in ORR’s UAC program for years, but was made much worse with the huge increase in UAC’s under the Biden administration’s policies.</a:t>
            </a:r>
          </a:p>
          <a:p>
            <a:pPr>
              <a:lnSpc>
                <a:spcPct val="110000"/>
              </a:lnSpc>
            </a:pPr>
            <a:r>
              <a:rPr lang="en-US" sz="1800" dirty="0"/>
              <a:t>The Trump administration tried to fix the vetting problems and ensure children were handed off to proper sponsors. When doing this inevitably increased the amount of time the UAC’s were kept in ORR’s care, Democrats complained, including then-candidate Joe Biden.</a:t>
            </a:r>
          </a:p>
          <a:p>
            <a:pPr>
              <a:lnSpc>
                <a:spcPct val="110000"/>
              </a:lnSpc>
            </a:pPr>
            <a:r>
              <a:rPr lang="en-US" sz="1800" b="0" i="0" dirty="0">
                <a:effectLst/>
              </a:rPr>
              <a:t>Officials in HHS and the Department of Labor sent reports to the White House outlining concerns, but those “reports were not flagged as urgent and did not make clear the scope of the problem”. Field staff complaints were also ignored at the department level.</a:t>
            </a:r>
          </a:p>
          <a:p>
            <a:pPr>
              <a:lnSpc>
                <a:spcPct val="110000"/>
              </a:lnSpc>
            </a:pPr>
            <a:r>
              <a:rPr lang="en-US" sz="1800" dirty="0"/>
              <a:t>Thus, the White House is aware, and doing nothing to stop it.</a:t>
            </a:r>
          </a:p>
        </p:txBody>
      </p:sp>
      <p:sp>
        <p:nvSpPr>
          <p:cNvPr id="6" name="Title 1">
            <a:extLst>
              <a:ext uri="{FF2B5EF4-FFF2-40B4-BE49-F238E27FC236}">
                <a16:creationId xmlns:a16="http://schemas.microsoft.com/office/drawing/2014/main" id="{64A0F853-1BA8-451C-44DF-DB8244078960}"/>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203235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0EF6-ED86-D2FF-FBF3-0A3C8113F4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6D1E3-9B0E-746F-89DA-E5EA982FC703}"/>
              </a:ext>
            </a:extLst>
          </p:cNvPr>
          <p:cNvSpPr>
            <a:spLocks noGrp="1"/>
          </p:cNvSpPr>
          <p:nvPr>
            <p:ph idx="1"/>
          </p:nvPr>
        </p:nvSpPr>
        <p:spPr>
          <a:xfrm>
            <a:off x="838200" y="1258864"/>
            <a:ext cx="10515600" cy="5473875"/>
          </a:xfrm>
        </p:spPr>
        <p:txBody>
          <a:bodyPr>
            <a:normAutofit/>
          </a:bodyPr>
          <a:lstStyle/>
          <a:p>
            <a:pPr marL="0" indent="0">
              <a:lnSpc>
                <a:spcPct val="100000"/>
              </a:lnSpc>
              <a:buNone/>
            </a:pPr>
            <a:r>
              <a:rPr lang="en-US" b="1" dirty="0"/>
              <a:t>Center for Immigration Studies (Cont.)</a:t>
            </a:r>
          </a:p>
          <a:p>
            <a:pPr marL="0" indent="0">
              <a:lnSpc>
                <a:spcPct val="110000"/>
              </a:lnSpc>
              <a:buNone/>
            </a:pPr>
            <a:r>
              <a:rPr lang="en-US" sz="1800" i="1" dirty="0"/>
              <a:t>Border Sex Trafficking Cases Should Challenge Sound of Freedom Skeptics</a:t>
            </a:r>
            <a:br>
              <a:rPr lang="en-US" sz="1800" i="1" dirty="0"/>
            </a:br>
            <a:r>
              <a:rPr lang="en-US" sz="1500" dirty="0"/>
              <a:t>August 4, 2023 </a:t>
            </a:r>
            <a:r>
              <a:rPr lang="en-US" sz="1500" dirty="0">
                <a:solidFill>
                  <a:schemeClr val="accent4">
                    <a:lumMod val="20000"/>
                    <a:lumOff val="80000"/>
                  </a:schemeClr>
                </a:solidFill>
              </a:rPr>
              <a:t>[</a:t>
            </a:r>
            <a:r>
              <a:rPr lang="en-US" sz="1500" dirty="0" err="1">
                <a:solidFill>
                  <a:schemeClr val="accent4">
                    <a:lumMod val="20000"/>
                    <a:lumOff val="80000"/>
                  </a:schemeClr>
                </a:solidFill>
              </a:rPr>
              <a:t>tpp.me</a:t>
            </a:r>
            <a:r>
              <a:rPr lang="en-US" sz="1500" dirty="0">
                <a:solidFill>
                  <a:schemeClr val="accent4">
                    <a:lumMod val="20000"/>
                    <a:lumOff val="80000"/>
                  </a:schemeClr>
                </a:solidFill>
              </a:rPr>
              <a:t>/border-cases-</a:t>
            </a:r>
            <a:r>
              <a:rPr lang="en-US" sz="1500" dirty="0" err="1">
                <a:solidFill>
                  <a:schemeClr val="accent4">
                    <a:lumMod val="20000"/>
                    <a:lumOff val="80000"/>
                  </a:schemeClr>
                </a:solidFill>
              </a:rPr>
              <a:t>sof</a:t>
            </a:r>
            <a:r>
              <a:rPr lang="en-US" sz="1500" dirty="0">
                <a:solidFill>
                  <a:schemeClr val="accent4">
                    <a:lumMod val="20000"/>
                    <a:lumOff val="80000"/>
                  </a:schemeClr>
                </a:solidFill>
              </a:rPr>
              <a:t>]</a:t>
            </a:r>
          </a:p>
          <a:p>
            <a:r>
              <a:rPr lang="en-US" sz="1800" dirty="0">
                <a:effectLst/>
                <a:latin typeface="Calibri" panose="020F0502020204030204" pitchFamily="34" charset="0"/>
                <a:ea typeface="Times New Roman" panose="02020603050405020304" pitchFamily="18" charset="0"/>
              </a:rPr>
              <a:t>The FBI concluded an operation in July 2023 which rescued 200 sex trafficking victims, 59 of whom were minors, in just two weeks of trying.</a:t>
            </a:r>
          </a:p>
          <a:p>
            <a:r>
              <a:rPr lang="en-US" sz="1800" dirty="0">
                <a:effectLst/>
                <a:latin typeface="Calibri" panose="020F0502020204030204" pitchFamily="34" charset="0"/>
                <a:ea typeface="Times New Roman" panose="02020603050405020304" pitchFamily="18" charset="0"/>
              </a:rPr>
              <a:t>Two different cases are highlighted in the article – one in Mission, TX and the other in Houston, TX.</a:t>
            </a:r>
          </a:p>
          <a:p>
            <a:r>
              <a:rPr lang="en-US" sz="1800" dirty="0">
                <a:latin typeface="Calibri" panose="020F0502020204030204" pitchFamily="34" charset="0"/>
                <a:ea typeface="Times New Roman" panose="02020603050405020304" pitchFamily="18" charset="0"/>
              </a:rPr>
              <a:t>In both cases, smugglers and traffickers utilized the deliberately unsecure border to bring women and children across the border illegally for the purposes of forcing them into sex slavery once they arrived in the USA.</a:t>
            </a:r>
          </a:p>
          <a:p>
            <a:r>
              <a:rPr lang="en-US" sz="1800" dirty="0">
                <a:effectLst/>
                <a:latin typeface="Calibri" panose="020F0502020204030204" pitchFamily="34" charset="0"/>
                <a:ea typeface="Times New Roman" panose="02020603050405020304" pitchFamily="18" charset="0"/>
              </a:rPr>
              <a:t>In one case, the smugglers/traffickers also coached the people they were smuggling on what to say to falsely claim asylum at the border. </a:t>
            </a:r>
            <a:r>
              <a:rPr lang="en-US" sz="1800" dirty="0">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he smugglers </a:t>
            </a:r>
            <a:r>
              <a:rPr lang="en-US" sz="1800" i="1" dirty="0">
                <a:effectLst/>
                <a:latin typeface="Calibri" panose="020F0502020204030204" pitchFamily="34" charset="0"/>
                <a:ea typeface="Times New Roman" panose="02020603050405020304" pitchFamily="18" charset="0"/>
              </a:rPr>
              <a:t>themselves</a:t>
            </a:r>
            <a:r>
              <a:rPr lang="en-US" sz="1800" dirty="0">
                <a:effectLst/>
                <a:latin typeface="Calibri" panose="020F0502020204030204" pitchFamily="34" charset="0"/>
                <a:ea typeface="Times New Roman" panose="02020603050405020304" pitchFamily="18" charset="0"/>
              </a:rPr>
              <a:t> had previously entered illegally, falsel</a:t>
            </a:r>
            <a:r>
              <a:rPr lang="en-US" sz="1800" dirty="0">
                <a:latin typeface="Calibri" panose="020F0502020204030204" pitchFamily="34" charset="0"/>
                <a:ea typeface="Times New Roman" panose="02020603050405020304" pitchFamily="18" charset="0"/>
              </a:rPr>
              <a:t>y claimed asylum, and received a legal status that allowed to travel in and out of our country. They then used that legal status to bring Cuban women into the USA under false pretenses, after which they were forced into sex slavery.</a:t>
            </a:r>
          </a:p>
          <a:p>
            <a:pPr marL="0" indent="0">
              <a:buNone/>
            </a:pPr>
            <a:r>
              <a:rPr lang="en-US" sz="1800" b="1" i="1" dirty="0">
                <a:effectLst/>
                <a:latin typeface="Calibri" panose="020F0502020204030204" pitchFamily="34" charset="0"/>
                <a:ea typeface="Times New Roman" panose="02020603050405020304" pitchFamily="18" charset="0"/>
              </a:rPr>
              <a:t>Read the whole </a:t>
            </a:r>
            <a:r>
              <a:rPr lang="en-US" sz="1800" b="1" i="1" dirty="0">
                <a:latin typeface="Calibri" panose="020F0502020204030204" pitchFamily="34" charset="0"/>
                <a:ea typeface="Times New Roman" panose="02020603050405020304" pitchFamily="18" charset="0"/>
              </a:rPr>
              <a:t>thing!!</a:t>
            </a:r>
            <a:endParaRPr lang="en-US" sz="2000" b="1" i="1" dirty="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B9A32C01-183B-6660-72D7-9D318977BD33}"/>
              </a:ext>
            </a:extLst>
          </p:cNvPr>
          <p:cNvSpPr>
            <a:spLocks noGrp="1"/>
          </p:cNvSpPr>
          <p:nvPr>
            <p:ph type="title"/>
          </p:nvPr>
        </p:nvSpPr>
        <p:spPr>
          <a:xfrm>
            <a:off x="838200" y="183497"/>
            <a:ext cx="10515600" cy="1325563"/>
          </a:xfrm>
        </p:spPr>
        <p:txBody>
          <a:bodyPr/>
          <a:lstStyle/>
          <a:p>
            <a:r>
              <a:rPr lang="en-US" b="1" dirty="0"/>
              <a:t>TRAFFICKING AND OPEN BORDERS</a:t>
            </a:r>
            <a:endParaRPr lang="en-US" dirty="0"/>
          </a:p>
        </p:txBody>
      </p:sp>
    </p:spTree>
    <p:extLst>
      <p:ext uri="{BB962C8B-B14F-4D97-AF65-F5344CB8AC3E}">
        <p14:creationId xmlns:p14="http://schemas.microsoft.com/office/powerpoint/2010/main" val="322506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TotalTime>
  <Words>3965</Words>
  <Application>Microsoft Macintosh PowerPoint</Application>
  <PresentationFormat>Widescreen</PresentationFormat>
  <Paragraphs>164</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Roboto</vt:lpstr>
      <vt:lpstr>Times New Roman</vt:lpstr>
      <vt:lpstr>Office Theme</vt:lpstr>
      <vt:lpstr>PowerPoint Presentation</vt:lpstr>
      <vt:lpstr>FACTS ABOUT TRAFFICKING Courtesy of Operation Underground Railroad [ourrescue.org]</vt:lpstr>
      <vt:lpstr>FACTS ABOUT TRAFFICKING Courtesy of Operation Underground Railroad [ourrescue.org]</vt:lpstr>
      <vt:lpstr>FACTS ABOUT TRAFFICKING Courtesy of Operation Underground Railroad [ourrescue.org]</vt:lpstr>
      <vt:lpstr>FACTS ABOUT TRAFFICKING Courtesy of Operation Underground Railroad [ourrescue.org]</vt:lpstr>
      <vt:lpstr>FACTS ABOUT TRAFFICKING Courtesy of Operation Underground Railroad [ourrescue.org]</vt:lpstr>
      <vt:lpstr>TRAFFICKING AND OPEN BORDERS</vt:lpstr>
      <vt:lpstr>TRAFFICKING AND OPEN BORDERS</vt:lpstr>
      <vt:lpstr>TRAFFICKING AND OPEN BORDERS</vt:lpstr>
      <vt:lpstr>TRAFFICKING AND OPEN BORDERS</vt:lpstr>
      <vt:lpstr>TRAFFICKING AND OPEN BORDERS</vt:lpstr>
      <vt:lpstr>TRAFFICKING AND OPEN BORDERS</vt:lpstr>
      <vt:lpstr>TRAFFICKING AND OPEN BORDERS</vt:lpstr>
      <vt:lpstr>TRAFFICKING AND RADICAL GENDER IDEOLOGY</vt:lpstr>
      <vt:lpstr>TRAFFICKING AND RADICAL GENDER IDEOLOGY</vt:lpstr>
      <vt:lpstr>TRAFFICKING AND RADICAL GENDER IDEOLOGY</vt:lpstr>
      <vt:lpstr>TRAFFICKING AND RADICAL GENDER IDEOLOGY</vt:lpstr>
      <vt:lpstr>WHAT CAN YOU DO?</vt:lpstr>
      <vt:lpstr>SECURE AND WIN</vt:lpstr>
      <vt:lpstr>SECURE</vt:lpstr>
      <vt:lpstr>WIN</vt:lpstr>
      <vt:lpstr>WHAT ELSE CAN YOU DO?</vt:lpstr>
      <vt:lpstr>WHAT ELSE CAN YOU DO?</vt:lpstr>
      <vt:lpstr>EDUCATING OTHERS</vt:lpstr>
      <vt:lpstr>EDUCATING OTHERS - SOCIAL MEDIA</vt:lpstr>
      <vt:lpstr>OTHER RESOURCES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CHILDREN ARE  NOT FOR SALE</dc:title>
  <dc:creator>keli@teapartypatriots.org</dc:creator>
  <cp:lastModifiedBy>TPP Administrator</cp:lastModifiedBy>
  <cp:revision>25</cp:revision>
  <dcterms:created xsi:type="dcterms:W3CDTF">2023-09-04T17:03:17Z</dcterms:created>
  <dcterms:modified xsi:type="dcterms:W3CDTF">2024-01-28T17:54:24Z</dcterms:modified>
</cp:coreProperties>
</file>