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16" r:id="rId2"/>
    <p:sldId id="257" r:id="rId3"/>
    <p:sldId id="258" r:id="rId4"/>
    <p:sldId id="259" r:id="rId5"/>
    <p:sldId id="274" r:id="rId6"/>
    <p:sldId id="275" r:id="rId7"/>
    <p:sldId id="288" r:id="rId8"/>
    <p:sldId id="289" r:id="rId9"/>
    <p:sldId id="310" r:id="rId10"/>
    <p:sldId id="311" r:id="rId11"/>
    <p:sldId id="312" r:id="rId12"/>
    <p:sldId id="313" r:id="rId13"/>
    <p:sldId id="314" r:id="rId14"/>
    <p:sldId id="333" r:id="rId15"/>
    <p:sldId id="332" r:id="rId16"/>
    <p:sldId id="290" r:id="rId17"/>
    <p:sldId id="307" r:id="rId18"/>
    <p:sldId id="315"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574"/>
    <a:srgbClr val="FF0000"/>
    <a:srgbClr val="F03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18"/>
    <p:restoredTop sz="94626"/>
  </p:normalViewPr>
  <p:slideViewPr>
    <p:cSldViewPr snapToGrid="0">
      <p:cViewPr varScale="1">
        <p:scale>
          <a:sx n="121" d="100"/>
          <a:sy n="121" d="100"/>
        </p:scale>
        <p:origin x="12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C6F46-DDED-9E4F-BF63-5D961F917670}" type="datetimeFigureOut">
              <a:rPr lang="en-US" smtClean="0"/>
              <a:t>7/18/25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8370A-842B-404C-8991-3F53D1FF4882}" type="slidenum">
              <a:rPr lang="en-US" smtClean="0"/>
              <a:t>‹#›</a:t>
            </a:fld>
            <a:endParaRPr lang="en-US"/>
          </a:p>
        </p:txBody>
      </p:sp>
    </p:spTree>
    <p:extLst>
      <p:ext uri="{BB962C8B-B14F-4D97-AF65-F5344CB8AC3E}">
        <p14:creationId xmlns:p14="http://schemas.microsoft.com/office/powerpoint/2010/main" val="351241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onlycitizensvotemonth.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onlycitizensvotemonth.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Hi everyone my name is Jennifer and I help coordinate Tea Party Patriots Action’s grassroots efforts across the country. </a:t>
            </a:r>
            <a:endParaRPr lang="en-US" b="0" dirty="0">
              <a:effectLst/>
            </a:endParaRPr>
          </a:p>
          <a:p>
            <a:pPr rtl="0"/>
            <a:r>
              <a:rPr lang="en-US" sz="1200" b="0" i="0" u="none" strike="noStrike" kern="1200" dirty="0">
                <a:solidFill>
                  <a:schemeClr val="tx1"/>
                </a:solidFill>
                <a:effectLst/>
                <a:latin typeface="+mn-lt"/>
                <a:ea typeface="+mn-ea"/>
                <a:cs typeface="+mn-cs"/>
              </a:rPr>
              <a:t>Welcome to this quick training to go over Only Citizens Vote Month, which is Tea Party Patriots Action’s nationwide push this August to get the SAVE Act over the finish line and ensure only citizens vote in our elections.</a:t>
            </a:r>
            <a:endParaRPr lang="en-US" b="0" dirty="0">
              <a:effectLst/>
            </a:endParaRPr>
          </a:p>
          <a:p>
            <a:pPr rtl="0"/>
            <a:r>
              <a:rPr lang="en-US" sz="1200" b="0" i="0" u="none" strike="noStrike" kern="1200" dirty="0">
                <a:solidFill>
                  <a:schemeClr val="tx1"/>
                </a:solidFill>
                <a:effectLst/>
                <a:latin typeface="+mn-lt"/>
                <a:ea typeface="+mn-ea"/>
                <a:cs typeface="+mn-cs"/>
              </a:rPr>
              <a:t>Let’s get right into it.</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2C78370A-842B-404C-8991-3F53D1FF4882}" type="slidenum">
              <a:rPr lang="en-US" smtClean="0"/>
              <a:t>1</a:t>
            </a:fld>
            <a:endParaRPr lang="en-US"/>
          </a:p>
        </p:txBody>
      </p:sp>
    </p:spTree>
    <p:extLst>
      <p:ext uri="{BB962C8B-B14F-4D97-AF65-F5344CB8AC3E}">
        <p14:creationId xmlns:p14="http://schemas.microsoft.com/office/powerpoint/2010/main" val="68158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12AE2-D60A-88F7-0AC4-E14AEBBEC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BB5C2-6567-A56D-1A10-5BD3F9383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D4D39-78B8-16F8-0A3B-D045632579ED}"/>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2021, President Biden signed Executive Order 14019, requiring federal agencies to give voter registration info to everyone they interact with—including noncitizens.</a:t>
            </a:r>
            <a:endParaRPr lang="en-US" b="0" dirty="0">
              <a:effectLst/>
            </a:endParaRPr>
          </a:p>
          <a:p>
            <a:pPr rtl="0"/>
            <a:r>
              <a:rPr lang="en-US" sz="1200" b="0" i="0" u="none" strike="noStrike" kern="1200" dirty="0">
                <a:solidFill>
                  <a:schemeClr val="tx1"/>
                </a:solidFill>
                <a:effectLst/>
                <a:latin typeface="+mn-lt"/>
                <a:ea typeface="+mn-ea"/>
                <a:cs typeface="+mn-cs"/>
              </a:rPr>
              <a:t>These agencies serve millions of noncitizens every day.</a:t>
            </a:r>
            <a:endParaRPr lang="en-US" b="0" dirty="0">
              <a:effectLst/>
            </a:endParaRPr>
          </a:p>
          <a:p>
            <a:pPr rtl="0"/>
            <a:r>
              <a:rPr lang="en-US" sz="1200" b="0" i="0" u="none" strike="noStrike" kern="1200" dirty="0">
                <a:solidFill>
                  <a:schemeClr val="tx1"/>
                </a:solidFill>
                <a:effectLst/>
                <a:latin typeface="+mn-lt"/>
                <a:ea typeface="+mn-ea"/>
                <a:cs typeface="+mn-cs"/>
              </a:rPr>
              <a:t>Under Biden’s open-border policies, there are now over 21 million noncitizens in the U.S.</a:t>
            </a:r>
            <a:endParaRPr lang="en-US" b="0" dirty="0">
              <a:effectLst/>
            </a:endParaRPr>
          </a:p>
          <a:p>
            <a:pPr rtl="0"/>
            <a:r>
              <a:rPr lang="en-US" sz="1200" b="0" i="0" u="none" strike="noStrike" kern="1200" dirty="0">
                <a:solidFill>
                  <a:schemeClr val="tx1"/>
                </a:solidFill>
                <a:effectLst/>
                <a:latin typeface="+mn-lt"/>
                <a:ea typeface="+mn-ea"/>
                <a:cs typeface="+mn-cs"/>
              </a:rPr>
              <a:t>That’s a massive risk to election integrity.</a:t>
            </a:r>
            <a:endParaRPr lang="en-US" b="0" dirty="0">
              <a:effectLst/>
            </a:endParaRPr>
          </a:p>
        </p:txBody>
      </p:sp>
      <p:sp>
        <p:nvSpPr>
          <p:cNvPr id="4" name="Slide Number Placeholder 3">
            <a:extLst>
              <a:ext uri="{FF2B5EF4-FFF2-40B4-BE49-F238E27FC236}">
                <a16:creationId xmlns:a16="http://schemas.microsoft.com/office/drawing/2014/main" id="{B69FA577-FE85-8DD1-38A0-3AEA0D5A2C71}"/>
              </a:ext>
            </a:extLst>
          </p:cNvPr>
          <p:cNvSpPr>
            <a:spLocks noGrp="1"/>
          </p:cNvSpPr>
          <p:nvPr>
            <p:ph type="sldNum" sz="quarter" idx="5"/>
          </p:nvPr>
        </p:nvSpPr>
        <p:spPr/>
        <p:txBody>
          <a:bodyPr/>
          <a:lstStyle/>
          <a:p>
            <a:fld id="{AFB8DD4C-5D85-654E-9151-15FF8D953963}" type="slidenum">
              <a:rPr lang="en-US" smtClean="0"/>
              <a:t>10</a:t>
            </a:fld>
            <a:endParaRPr lang="en-US"/>
          </a:p>
        </p:txBody>
      </p:sp>
    </p:spTree>
    <p:extLst>
      <p:ext uri="{BB962C8B-B14F-4D97-AF65-F5344CB8AC3E}">
        <p14:creationId xmlns:p14="http://schemas.microsoft.com/office/powerpoint/2010/main" val="312011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651D1-1EEE-A09C-1D22-879404627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8BE1E-3BD6-1D51-A1E5-8F85C4070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9E646-8C7B-8835-93D4-D5D5DD0AA45D}"/>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While all state constitutions reference U.S. citizenship, most don’t say who can’t vote.</a:t>
            </a:r>
            <a:endParaRPr lang="en-US" b="0" dirty="0">
              <a:effectLst/>
            </a:endParaRPr>
          </a:p>
          <a:p>
            <a:pPr rtl="0"/>
            <a:r>
              <a:rPr lang="en-US" sz="1200" b="0" i="0" u="none" strike="noStrike" kern="1200" dirty="0">
                <a:solidFill>
                  <a:schemeClr val="tx1"/>
                </a:solidFill>
                <a:effectLst/>
                <a:latin typeface="+mn-lt"/>
                <a:ea typeface="+mn-ea"/>
                <a:cs typeface="+mn-cs"/>
              </a:rPr>
              <a:t>Only seven states—like Florida and Arizona—explicitly ban noncitizen voting in all elections.</a:t>
            </a:r>
            <a:endParaRPr lang="en-US" b="0" dirty="0">
              <a:effectLst/>
            </a:endParaRPr>
          </a:p>
          <a:p>
            <a:pPr rtl="0"/>
            <a:r>
              <a:rPr lang="en-US" sz="1200" b="0" i="0" u="none" strike="noStrike" kern="1200" dirty="0">
                <a:solidFill>
                  <a:schemeClr val="tx1"/>
                </a:solidFill>
                <a:effectLst/>
                <a:latin typeface="+mn-lt"/>
                <a:ea typeface="+mn-ea"/>
                <a:cs typeface="+mn-cs"/>
              </a:rPr>
              <a:t>But others—like California, Maryland, and Vermont—allow it in local elections.</a:t>
            </a:r>
            <a:endParaRPr lang="en-US" b="0" dirty="0">
              <a:effectLst/>
            </a:endParaRPr>
          </a:p>
          <a:p>
            <a:pPr rtl="0"/>
            <a:r>
              <a:rPr lang="en-US" sz="1200" b="0" i="0" u="none" strike="noStrike" kern="1200" dirty="0">
                <a:solidFill>
                  <a:schemeClr val="tx1"/>
                </a:solidFill>
                <a:effectLst/>
                <a:latin typeface="+mn-lt"/>
                <a:ea typeface="+mn-ea"/>
                <a:cs typeface="+mn-cs"/>
              </a:rPr>
              <a:t>And that opens the door to abuse and confusion on mixed ballots.</a:t>
            </a:r>
            <a:endParaRPr lang="en-US" b="0" dirty="0">
              <a:effectLst/>
            </a:endParaRPr>
          </a:p>
        </p:txBody>
      </p:sp>
      <p:sp>
        <p:nvSpPr>
          <p:cNvPr id="4" name="Slide Number Placeholder 3">
            <a:extLst>
              <a:ext uri="{FF2B5EF4-FFF2-40B4-BE49-F238E27FC236}">
                <a16:creationId xmlns:a16="http://schemas.microsoft.com/office/drawing/2014/main" id="{BBB28D36-76E4-FE48-F1D5-0B31D1009386}"/>
              </a:ext>
            </a:extLst>
          </p:cNvPr>
          <p:cNvSpPr>
            <a:spLocks noGrp="1"/>
          </p:cNvSpPr>
          <p:nvPr>
            <p:ph type="sldNum" sz="quarter" idx="5"/>
          </p:nvPr>
        </p:nvSpPr>
        <p:spPr/>
        <p:txBody>
          <a:bodyPr/>
          <a:lstStyle/>
          <a:p>
            <a:fld id="{AFB8DD4C-5D85-654E-9151-15FF8D953963}" type="slidenum">
              <a:rPr lang="en-US" smtClean="0"/>
              <a:t>11</a:t>
            </a:fld>
            <a:endParaRPr lang="en-US"/>
          </a:p>
        </p:txBody>
      </p:sp>
    </p:spTree>
    <p:extLst>
      <p:ext uri="{BB962C8B-B14F-4D97-AF65-F5344CB8AC3E}">
        <p14:creationId xmlns:p14="http://schemas.microsoft.com/office/powerpoint/2010/main" val="252476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E0831-BC4A-E233-AD78-D92C79227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1C035-306E-6C7E-BFFD-0715CDD03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2FCEF-3677-E121-2D0F-2DA3C88D44B1}"/>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That’s why we need the SAVE Act.</a:t>
            </a:r>
            <a:endParaRPr lang="en-US" b="0" dirty="0">
              <a:effectLst/>
            </a:endParaRPr>
          </a:p>
          <a:p>
            <a:pPr rtl="0"/>
            <a:r>
              <a:rPr lang="en-US" sz="1200" b="0" i="0" u="none" strike="noStrike" kern="1200" dirty="0">
                <a:solidFill>
                  <a:schemeClr val="tx1"/>
                </a:solidFill>
                <a:effectLst/>
                <a:latin typeface="+mn-lt"/>
                <a:ea typeface="+mn-ea"/>
                <a:cs typeface="+mn-cs"/>
              </a:rPr>
              <a:t>It would fix the federal loopholes by:</a:t>
            </a:r>
            <a:endParaRPr lang="en-US" b="0" dirty="0">
              <a:effectLst/>
            </a:endParaRPr>
          </a:p>
          <a:p>
            <a:pPr rtl="0"/>
            <a:r>
              <a:rPr lang="en-US" sz="1200" b="0" i="0" u="none" strike="noStrike" kern="1200" dirty="0">
                <a:solidFill>
                  <a:schemeClr val="tx1"/>
                </a:solidFill>
                <a:effectLst/>
                <a:latin typeface="+mn-lt"/>
                <a:ea typeface="+mn-ea"/>
                <a:cs typeface="+mn-cs"/>
              </a:rPr>
              <a:t>• Requiring proof of citizenship to register with the federal form</a:t>
            </a:r>
            <a:endParaRPr lang="en-US" b="0" dirty="0">
              <a:effectLst/>
            </a:endParaRPr>
          </a:p>
          <a:p>
            <a:pPr rtl="0"/>
            <a:r>
              <a:rPr lang="en-US" sz="1200" b="0" i="0" u="none" strike="noStrike" kern="1200" dirty="0">
                <a:solidFill>
                  <a:schemeClr val="tx1"/>
                </a:solidFill>
                <a:effectLst/>
                <a:latin typeface="+mn-lt"/>
                <a:ea typeface="+mn-ea"/>
                <a:cs typeface="+mn-cs"/>
              </a:rPr>
              <a:t>• Mandating states remove noncitizens from voter rolls using DHS and SSA data</a:t>
            </a:r>
            <a:endParaRPr lang="en-US" b="0" dirty="0">
              <a:effectLst/>
            </a:endParaRPr>
          </a:p>
          <a:p>
            <a:pPr rtl="0"/>
            <a:r>
              <a:rPr lang="en-US" sz="1200" b="0" i="0" u="none" strike="noStrike" kern="1200" dirty="0">
                <a:solidFill>
                  <a:schemeClr val="tx1"/>
                </a:solidFill>
                <a:effectLst/>
                <a:latin typeface="+mn-lt"/>
                <a:ea typeface="+mn-ea"/>
                <a:cs typeface="+mn-cs"/>
              </a:rPr>
              <a:t>• Empowering citizens to sue if election officials don’t follow the law</a:t>
            </a:r>
            <a:endParaRPr lang="en-US" b="0" dirty="0">
              <a:effectLst/>
            </a:endParaRPr>
          </a:p>
          <a:p>
            <a:pPr rtl="0"/>
            <a:r>
              <a:rPr lang="en-US" sz="1200" b="0" i="0" u="none" strike="noStrike" kern="1200" dirty="0">
                <a:solidFill>
                  <a:schemeClr val="tx1"/>
                </a:solidFill>
                <a:effectLst/>
                <a:latin typeface="+mn-lt"/>
                <a:ea typeface="+mn-ea"/>
                <a:cs typeface="+mn-cs"/>
              </a:rPr>
              <a:t>• And criminalizing knowingly registering noncitizens to vote</a:t>
            </a:r>
            <a:endParaRPr lang="en-US" b="0" dirty="0">
              <a:effectLst/>
            </a:endParaRPr>
          </a:p>
        </p:txBody>
      </p:sp>
      <p:sp>
        <p:nvSpPr>
          <p:cNvPr id="4" name="Slide Number Placeholder 3">
            <a:extLst>
              <a:ext uri="{FF2B5EF4-FFF2-40B4-BE49-F238E27FC236}">
                <a16:creationId xmlns:a16="http://schemas.microsoft.com/office/drawing/2014/main" id="{A54D5D97-97A2-7D83-C43B-18262D6771DE}"/>
              </a:ext>
            </a:extLst>
          </p:cNvPr>
          <p:cNvSpPr>
            <a:spLocks noGrp="1"/>
          </p:cNvSpPr>
          <p:nvPr>
            <p:ph type="sldNum" sz="quarter" idx="5"/>
          </p:nvPr>
        </p:nvSpPr>
        <p:spPr/>
        <p:txBody>
          <a:bodyPr/>
          <a:lstStyle/>
          <a:p>
            <a:fld id="{AFB8DD4C-5D85-654E-9151-15FF8D953963}" type="slidenum">
              <a:rPr lang="en-US" smtClean="0"/>
              <a:t>12</a:t>
            </a:fld>
            <a:endParaRPr lang="en-US"/>
          </a:p>
        </p:txBody>
      </p:sp>
    </p:spTree>
    <p:extLst>
      <p:ext uri="{BB962C8B-B14F-4D97-AF65-F5344CB8AC3E}">
        <p14:creationId xmlns:p14="http://schemas.microsoft.com/office/powerpoint/2010/main" val="409348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98ED-8079-0F6C-8E27-7621865D4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28AA4-B230-3B68-27C8-BC25E2B5C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82284-20A1-FD00-BE10-9D809D7A0AAD}"/>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also addresses the state level by requiring clear ID distinctions for noncitizens and stopping automatic registration through DMVs or social services.</a:t>
            </a:r>
            <a:endParaRPr lang="en-US" b="0" dirty="0">
              <a:effectLst/>
            </a:endParaRPr>
          </a:p>
          <a:p>
            <a:pPr rtl="0"/>
            <a:r>
              <a:rPr lang="en-US" sz="1200" b="0" i="0" u="none" strike="noStrike" kern="1200" dirty="0">
                <a:solidFill>
                  <a:schemeClr val="tx1"/>
                </a:solidFill>
                <a:effectLst/>
                <a:latin typeface="+mn-lt"/>
                <a:ea typeface="+mn-ea"/>
                <a:cs typeface="+mn-cs"/>
              </a:rPr>
              <a:t>This isn’t about who’s here legally or illegally—</a:t>
            </a:r>
            <a:endParaRPr lang="en-US" b="0" dirty="0">
              <a:effectLst/>
            </a:endParaRPr>
          </a:p>
          <a:p>
            <a:pPr rtl="0"/>
            <a:r>
              <a:rPr lang="en-US" sz="1200" b="0" i="0" u="none" strike="noStrike" kern="1200" dirty="0">
                <a:solidFill>
                  <a:schemeClr val="tx1"/>
                </a:solidFill>
                <a:effectLst/>
                <a:latin typeface="+mn-lt"/>
                <a:ea typeface="+mn-ea"/>
                <a:cs typeface="+mn-cs"/>
              </a:rPr>
              <a:t>It’s about ensuring that only citizens vote in our elections.</a:t>
            </a:r>
            <a:endParaRPr lang="en-US" b="0" dirty="0">
              <a:effectLst/>
            </a:endParaRPr>
          </a:p>
        </p:txBody>
      </p:sp>
      <p:sp>
        <p:nvSpPr>
          <p:cNvPr id="4" name="Slide Number Placeholder 3">
            <a:extLst>
              <a:ext uri="{FF2B5EF4-FFF2-40B4-BE49-F238E27FC236}">
                <a16:creationId xmlns:a16="http://schemas.microsoft.com/office/drawing/2014/main" id="{3B5CD222-6DD3-A3E3-C787-E540DC217419}"/>
              </a:ext>
            </a:extLst>
          </p:cNvPr>
          <p:cNvSpPr>
            <a:spLocks noGrp="1"/>
          </p:cNvSpPr>
          <p:nvPr>
            <p:ph type="sldNum" sz="quarter" idx="5"/>
          </p:nvPr>
        </p:nvSpPr>
        <p:spPr/>
        <p:txBody>
          <a:bodyPr/>
          <a:lstStyle/>
          <a:p>
            <a:fld id="{AFB8DD4C-5D85-654E-9151-15FF8D953963}" type="slidenum">
              <a:rPr lang="en-US" smtClean="0"/>
              <a:t>13</a:t>
            </a:fld>
            <a:endParaRPr lang="en-US"/>
          </a:p>
        </p:txBody>
      </p:sp>
    </p:spTree>
    <p:extLst>
      <p:ext uri="{BB962C8B-B14F-4D97-AF65-F5344CB8AC3E}">
        <p14:creationId xmlns:p14="http://schemas.microsoft.com/office/powerpoint/2010/main" val="86132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75B45-F6B9-73D3-8DFB-4E7A65B92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2B914-FF9E-1EB7-B8A5-899D4141B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F8A41-8C96-8403-5C88-B1CDDCF04703}"/>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also addresses the state level by requiring clear ID distinctions for noncitizens and stopping automatic registration through DMVs or social services.</a:t>
            </a:r>
            <a:endParaRPr lang="en-US" b="0" dirty="0">
              <a:effectLst/>
            </a:endParaRPr>
          </a:p>
          <a:p>
            <a:pPr rtl="0"/>
            <a:r>
              <a:rPr lang="en-US" sz="1200" b="0" i="0" u="none" strike="noStrike" kern="1200" dirty="0">
                <a:solidFill>
                  <a:schemeClr val="tx1"/>
                </a:solidFill>
                <a:effectLst/>
                <a:latin typeface="+mn-lt"/>
                <a:ea typeface="+mn-ea"/>
                <a:cs typeface="+mn-cs"/>
              </a:rPr>
              <a:t>This isn’t about who’s here legally or illegally—</a:t>
            </a:r>
            <a:endParaRPr lang="en-US" b="0" dirty="0">
              <a:effectLst/>
            </a:endParaRPr>
          </a:p>
          <a:p>
            <a:pPr rtl="0"/>
            <a:r>
              <a:rPr lang="en-US" sz="1200" b="0" i="0" u="none" strike="noStrike" kern="1200" dirty="0">
                <a:solidFill>
                  <a:schemeClr val="tx1"/>
                </a:solidFill>
                <a:effectLst/>
                <a:latin typeface="+mn-lt"/>
                <a:ea typeface="+mn-ea"/>
                <a:cs typeface="+mn-cs"/>
              </a:rPr>
              <a:t>It’s about ensuring that only citizens vote in our elections.</a:t>
            </a:r>
            <a:endParaRPr lang="en-US" b="0" dirty="0">
              <a:effectLst/>
            </a:endParaRPr>
          </a:p>
        </p:txBody>
      </p:sp>
      <p:sp>
        <p:nvSpPr>
          <p:cNvPr id="4" name="Slide Number Placeholder 3">
            <a:extLst>
              <a:ext uri="{FF2B5EF4-FFF2-40B4-BE49-F238E27FC236}">
                <a16:creationId xmlns:a16="http://schemas.microsoft.com/office/drawing/2014/main" id="{F0D81406-B89E-2F01-66E8-D8148CEDF036}"/>
              </a:ext>
            </a:extLst>
          </p:cNvPr>
          <p:cNvSpPr>
            <a:spLocks noGrp="1"/>
          </p:cNvSpPr>
          <p:nvPr>
            <p:ph type="sldNum" sz="quarter" idx="5"/>
          </p:nvPr>
        </p:nvSpPr>
        <p:spPr/>
        <p:txBody>
          <a:bodyPr/>
          <a:lstStyle/>
          <a:p>
            <a:fld id="{AFB8DD4C-5D85-654E-9151-15FF8D953963}" type="slidenum">
              <a:rPr lang="en-US" smtClean="0"/>
              <a:t>14</a:t>
            </a:fld>
            <a:endParaRPr lang="en-US"/>
          </a:p>
        </p:txBody>
      </p:sp>
    </p:spTree>
    <p:extLst>
      <p:ext uri="{BB962C8B-B14F-4D97-AF65-F5344CB8AC3E}">
        <p14:creationId xmlns:p14="http://schemas.microsoft.com/office/powerpoint/2010/main" val="1077528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That’s powerful. Use those numbers when you talk to others.</a:t>
            </a:r>
            <a:endParaRPr lang="en-US" dirty="0"/>
          </a:p>
        </p:txBody>
      </p:sp>
      <p:sp>
        <p:nvSpPr>
          <p:cNvPr id="4" name="Slide Number Placeholder 3"/>
          <p:cNvSpPr>
            <a:spLocks noGrp="1"/>
          </p:cNvSpPr>
          <p:nvPr>
            <p:ph type="sldNum" sz="quarter" idx="5"/>
          </p:nvPr>
        </p:nvSpPr>
        <p:spPr/>
        <p:txBody>
          <a:bodyPr/>
          <a:lstStyle/>
          <a:p>
            <a:fld id="{2C78370A-842B-404C-8991-3F53D1FF4882}" type="slidenum">
              <a:rPr lang="en-US" smtClean="0"/>
              <a:t>15</a:t>
            </a:fld>
            <a:endParaRPr lang="en-US"/>
          </a:p>
        </p:txBody>
      </p:sp>
    </p:spTree>
    <p:extLst>
      <p:ext uri="{BB962C8B-B14F-4D97-AF65-F5344CB8AC3E}">
        <p14:creationId xmlns:p14="http://schemas.microsoft.com/office/powerpoint/2010/main" val="2519197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We’re asking patriots across the country to host:</a:t>
            </a:r>
            <a:endParaRPr lang="en-US" b="0" dirty="0">
              <a:effectLst/>
            </a:endParaRPr>
          </a:p>
          <a:p>
            <a:pPr rtl="0"/>
            <a:r>
              <a:rPr lang="en-US" sz="1200" b="0" i="0" u="none" strike="noStrike" kern="1200" dirty="0">
                <a:solidFill>
                  <a:schemeClr val="tx1"/>
                </a:solidFill>
                <a:effectLst/>
                <a:latin typeface="+mn-lt"/>
                <a:ea typeface="+mn-ea"/>
                <a:cs typeface="+mn-cs"/>
              </a:rPr>
              <a:t>• Sign-waving events</a:t>
            </a:r>
            <a:endParaRPr lang="en-US" b="0" dirty="0">
              <a:effectLst/>
            </a:endParaRPr>
          </a:p>
          <a:p>
            <a:pPr rtl="0"/>
            <a:r>
              <a:rPr lang="en-US" sz="1200" b="0" i="0" u="none" strike="noStrike" kern="1200" dirty="0">
                <a:solidFill>
                  <a:schemeClr val="tx1"/>
                </a:solidFill>
                <a:effectLst/>
                <a:latin typeface="+mn-lt"/>
                <a:ea typeface="+mn-ea"/>
                <a:cs typeface="+mn-cs"/>
              </a:rPr>
              <a:t>• Petition drives</a:t>
            </a:r>
            <a:endParaRPr lang="en-US" b="0" dirty="0">
              <a:effectLst/>
            </a:endParaRPr>
          </a:p>
          <a:p>
            <a:pPr rtl="0"/>
            <a:r>
              <a:rPr lang="en-US" sz="1200" b="0" i="0" u="none" strike="noStrike" kern="1200" dirty="0">
                <a:solidFill>
                  <a:schemeClr val="tx1"/>
                </a:solidFill>
                <a:effectLst/>
                <a:latin typeface="+mn-lt"/>
                <a:ea typeface="+mn-ea"/>
                <a:cs typeface="+mn-cs"/>
              </a:rPr>
              <a:t>• Ice cream socials</a:t>
            </a:r>
            <a:endParaRPr lang="en-US" b="0" dirty="0">
              <a:effectLst/>
            </a:endParaRPr>
          </a:p>
          <a:p>
            <a:pPr rtl="0"/>
            <a:r>
              <a:rPr lang="en-US" sz="1200" b="0" i="0" u="none" strike="noStrike" kern="1200" dirty="0">
                <a:solidFill>
                  <a:schemeClr val="tx1"/>
                </a:solidFill>
                <a:effectLst/>
                <a:latin typeface="+mn-lt"/>
                <a:ea typeface="+mn-ea"/>
                <a:cs typeface="+mn-cs"/>
              </a:rPr>
              <a:t>• Letter-writing campaigns</a:t>
            </a:r>
            <a:endParaRPr lang="en-US" b="0" dirty="0">
              <a:effectLst/>
            </a:endParaRPr>
          </a:p>
          <a:p>
            <a:pPr rtl="0"/>
            <a:r>
              <a:rPr lang="en-US" sz="1200" b="0" i="0" u="none" strike="noStrike" kern="1200" dirty="0">
                <a:solidFill>
                  <a:schemeClr val="tx1"/>
                </a:solidFill>
                <a:effectLst/>
                <a:latin typeface="+mn-lt"/>
                <a:ea typeface="+mn-ea"/>
                <a:cs typeface="+mn-cs"/>
              </a:rPr>
              <a:t>• And more throughout August</a:t>
            </a:r>
            <a:endParaRPr lang="en-US" b="0" dirty="0">
              <a:effectLst/>
            </a:endParaRPr>
          </a:p>
          <a:p>
            <a:pPr rtl="0"/>
            <a:r>
              <a:rPr lang="en-US" sz="1200" b="0" i="0" u="none" strike="noStrike" kern="1200" dirty="0">
                <a:solidFill>
                  <a:schemeClr val="tx1"/>
                </a:solidFill>
                <a:effectLst/>
                <a:latin typeface="+mn-lt"/>
                <a:ea typeface="+mn-ea"/>
                <a:cs typeface="+mn-cs"/>
              </a:rPr>
              <a:t>Key dates include petition drives on August 9 and 15, sign-waving on August 23, and a major press conference in D.C. in September.</a:t>
            </a:r>
            <a:endParaRPr lang="en-US" b="0" dirty="0">
              <a:effectLst/>
            </a:endParaRPr>
          </a:p>
          <a:p>
            <a:pPr rtl="0"/>
            <a:r>
              <a:rPr lang="en-US" sz="1200" b="0" i="0" u="none" strike="noStrike" kern="1200" dirty="0">
                <a:solidFill>
                  <a:schemeClr val="tx1"/>
                </a:solidFill>
                <a:effectLst/>
                <a:latin typeface="+mn-lt"/>
                <a:ea typeface="+mn-ea"/>
                <a:cs typeface="+mn-cs"/>
              </a:rPr>
              <a:t>We’ll cap it off with a national bus tour to carry your voices across the country.</a:t>
            </a:r>
            <a:endParaRPr lang="en-US" b="0" dirty="0">
              <a:effectLst/>
            </a:endParaRPr>
          </a:p>
        </p:txBody>
      </p:sp>
      <p:sp>
        <p:nvSpPr>
          <p:cNvPr id="4" name="Slide Number Placeholder 3"/>
          <p:cNvSpPr>
            <a:spLocks noGrp="1"/>
          </p:cNvSpPr>
          <p:nvPr>
            <p:ph type="sldNum" sz="quarter" idx="5"/>
          </p:nvPr>
        </p:nvSpPr>
        <p:spPr/>
        <p:txBody>
          <a:bodyPr/>
          <a:lstStyle/>
          <a:p>
            <a:fld id="{2C78370A-842B-404C-8991-3F53D1FF4882}" type="slidenum">
              <a:rPr lang="en-US" smtClean="0"/>
              <a:t>16</a:t>
            </a:fld>
            <a:endParaRPr lang="en-US"/>
          </a:p>
        </p:txBody>
      </p:sp>
    </p:spTree>
    <p:extLst>
      <p:ext uri="{BB962C8B-B14F-4D97-AF65-F5344CB8AC3E}">
        <p14:creationId xmlns:p14="http://schemas.microsoft.com/office/powerpoint/2010/main" val="2071052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it online or print pdf </a:t>
            </a:r>
          </a:p>
        </p:txBody>
      </p:sp>
      <p:sp>
        <p:nvSpPr>
          <p:cNvPr id="4" name="Slide Number Placeholder 3"/>
          <p:cNvSpPr>
            <a:spLocks noGrp="1"/>
          </p:cNvSpPr>
          <p:nvPr>
            <p:ph type="sldNum" sz="quarter" idx="5"/>
          </p:nvPr>
        </p:nvSpPr>
        <p:spPr/>
        <p:txBody>
          <a:bodyPr/>
          <a:lstStyle/>
          <a:p>
            <a:fld id="{2C78370A-842B-404C-8991-3F53D1FF4882}" type="slidenum">
              <a:rPr lang="en-US" smtClean="0"/>
              <a:t>17</a:t>
            </a:fld>
            <a:endParaRPr lang="en-US"/>
          </a:p>
        </p:txBody>
      </p:sp>
    </p:spTree>
    <p:extLst>
      <p:ext uri="{BB962C8B-B14F-4D97-AF65-F5344CB8AC3E}">
        <p14:creationId xmlns:p14="http://schemas.microsoft.com/office/powerpoint/2010/main" val="295218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Post on social media using #</a:t>
            </a:r>
            <a:r>
              <a:rPr lang="en-US" sz="1200" b="0" i="0" u="none" strike="noStrike" kern="1200" dirty="0" err="1">
                <a:solidFill>
                  <a:schemeClr val="tx1"/>
                </a:solidFill>
                <a:effectLst/>
                <a:latin typeface="+mn-lt"/>
                <a:ea typeface="+mn-ea"/>
                <a:cs typeface="+mn-cs"/>
              </a:rPr>
              <a:t>OnlyCitizensVote</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SAVEAct</a:t>
            </a:r>
            <a:endParaRPr lang="en-US" b="0" dirty="0">
              <a:effectLst/>
            </a:endParaRPr>
          </a:p>
          <a:p>
            <a:pPr rtl="0"/>
            <a:r>
              <a:rPr lang="en-US" sz="1200" b="0" i="0" u="none" strike="noStrike" kern="1200" dirty="0">
                <a:solidFill>
                  <a:schemeClr val="tx1"/>
                </a:solidFill>
                <a:effectLst/>
                <a:latin typeface="+mn-lt"/>
                <a:ea typeface="+mn-ea"/>
                <a:cs typeface="+mn-cs"/>
              </a:rPr>
              <a:t>Invite friends to join you, and share: </a:t>
            </a:r>
            <a:r>
              <a:rPr lang="en-US" sz="1200" b="0" i="0" u="sng" strike="noStrike" kern="1200" dirty="0">
                <a:solidFill>
                  <a:schemeClr val="tx1"/>
                </a:solidFill>
                <a:effectLst/>
                <a:latin typeface="+mn-lt"/>
                <a:ea typeface="+mn-ea"/>
                <a:cs typeface="+mn-cs"/>
                <a:hlinkClick r:id="rId3"/>
              </a:rPr>
              <a:t>OnlyCitizensVoteMonth.com</a:t>
            </a:r>
            <a:r>
              <a:rPr lang="en-US" sz="1200" b="0" i="0" u="none" strike="noStrike" kern="1200" dirty="0">
                <a:solidFill>
                  <a:schemeClr val="tx1"/>
                </a:solidFill>
                <a:effectLst/>
                <a:latin typeface="+mn-lt"/>
                <a:ea typeface="+mn-ea"/>
                <a:cs typeface="+mn-cs"/>
              </a:rPr>
              <a: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C78370A-842B-404C-8991-3F53D1FF4882}" type="slidenum">
              <a:rPr lang="en-US" smtClean="0"/>
              <a:t>18</a:t>
            </a:fld>
            <a:endParaRPr lang="en-US"/>
          </a:p>
        </p:txBody>
      </p:sp>
    </p:spTree>
    <p:extLst>
      <p:ext uri="{BB962C8B-B14F-4D97-AF65-F5344CB8AC3E}">
        <p14:creationId xmlns:p14="http://schemas.microsoft.com/office/powerpoint/2010/main" val="204249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Thanks for taking action! Don’t forget to sign up for one of the activities I went over on </a:t>
            </a:r>
            <a:r>
              <a:rPr lang="en-US" sz="1200" b="0" i="0" u="sng" strike="noStrike" kern="1200" dirty="0">
                <a:solidFill>
                  <a:schemeClr val="tx1"/>
                </a:solidFill>
                <a:effectLst/>
                <a:latin typeface="+mn-lt"/>
                <a:ea typeface="+mn-ea"/>
                <a:cs typeface="+mn-cs"/>
                <a:hlinkClick r:id="rId3"/>
              </a:rPr>
              <a:t>OnlyCitizensVoteMonth.com</a:t>
            </a:r>
            <a:endParaRPr lang="en-US" b="0" dirty="0">
              <a:effectLst/>
            </a:endParaRPr>
          </a:p>
          <a:p>
            <a:pPr rtl="0"/>
            <a:r>
              <a:rPr lang="en-US" sz="1200" b="0" i="0" u="none" strike="noStrike" kern="1200" dirty="0">
                <a:solidFill>
                  <a:schemeClr val="tx1"/>
                </a:solidFill>
                <a:effectLst/>
                <a:latin typeface="+mn-lt"/>
                <a:ea typeface="+mn-ea"/>
                <a:cs typeface="+mn-cs"/>
              </a:rPr>
              <a:t>You’re making a real difference for election integrity and helping push the SAVE Act across the finish line.</a:t>
            </a:r>
            <a:endParaRPr lang="en-US" b="0" dirty="0">
              <a:effectLst/>
            </a:endParaRPr>
          </a:p>
          <a:p>
            <a:br>
              <a:rPr lang="en-US"/>
            </a:br>
            <a:endParaRPr lang="en-US"/>
          </a:p>
        </p:txBody>
      </p:sp>
      <p:sp>
        <p:nvSpPr>
          <p:cNvPr id="4" name="Slide Number Placeholder 3"/>
          <p:cNvSpPr>
            <a:spLocks noGrp="1"/>
          </p:cNvSpPr>
          <p:nvPr>
            <p:ph type="sldNum" sz="quarter" idx="5"/>
          </p:nvPr>
        </p:nvSpPr>
        <p:spPr/>
        <p:txBody>
          <a:bodyPr/>
          <a:lstStyle/>
          <a:p>
            <a:fld id="{2C78370A-842B-404C-8991-3F53D1FF4882}" type="slidenum">
              <a:rPr lang="en-US" smtClean="0"/>
              <a:t>19</a:t>
            </a:fld>
            <a:endParaRPr lang="en-US"/>
          </a:p>
        </p:txBody>
      </p:sp>
    </p:spTree>
    <p:extLst>
      <p:ext uri="{BB962C8B-B14F-4D97-AF65-F5344CB8AC3E}">
        <p14:creationId xmlns:p14="http://schemas.microsoft.com/office/powerpoint/2010/main" val="328678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Only Citizens Vote Month is all about one simple truth:</a:t>
            </a:r>
            <a:endParaRPr lang="en-US" b="0" dirty="0">
              <a:effectLst/>
            </a:endParaRPr>
          </a:p>
          <a:p>
            <a:pPr rtl="0"/>
            <a:r>
              <a:rPr lang="en-US" sz="1200" b="0" i="0" u="none" strike="noStrike" kern="1200" dirty="0">
                <a:solidFill>
                  <a:schemeClr val="tx1"/>
                </a:solidFill>
                <a:effectLst/>
                <a:latin typeface="+mn-lt"/>
                <a:ea typeface="+mn-ea"/>
                <a:cs typeface="+mn-cs"/>
              </a:rPr>
              <a:t>Only U.S. citizens should vote in U.S. elections.</a:t>
            </a:r>
            <a:endParaRPr lang="en-US" b="0" dirty="0">
              <a:effectLst/>
            </a:endParaRPr>
          </a:p>
          <a:p>
            <a:pPr rtl="0"/>
            <a:r>
              <a:rPr lang="en-US" sz="1200" b="0" i="0" u="none" strike="noStrike" kern="1200" dirty="0">
                <a:solidFill>
                  <a:schemeClr val="tx1"/>
                </a:solidFill>
                <a:effectLst/>
                <a:latin typeface="+mn-lt"/>
                <a:ea typeface="+mn-ea"/>
                <a:cs typeface="+mn-cs"/>
              </a:rPr>
              <a:t>That’s not controversial—86% of Americans agree. But believe it or not, there are loopholes in our voter registration system that allow noncitizens to register and vote.</a:t>
            </a:r>
            <a:endParaRPr lang="en-US" b="0" dirty="0">
              <a:effectLst/>
            </a:endParaRPr>
          </a:p>
          <a:p>
            <a:pPr rtl="0"/>
            <a:r>
              <a:rPr lang="en-US" sz="1200" b="0" i="0" u="none" strike="noStrike" kern="1200" dirty="0">
                <a:solidFill>
                  <a:schemeClr val="tx1"/>
                </a:solidFill>
                <a:effectLst/>
                <a:latin typeface="+mn-lt"/>
                <a:ea typeface="+mn-ea"/>
                <a:cs typeface="+mn-cs"/>
              </a:rPr>
              <a:t>That’s why we’re demanding passage of the SAVE Act—a bill that would close those loopholes and protect the integrity of our elections. And it’s our job to build pressure to get this bill attached to must-pass legislation.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C78370A-842B-404C-8991-3F53D1FF4882}" type="slidenum">
              <a:rPr lang="en-US" smtClean="0"/>
              <a:t>2</a:t>
            </a:fld>
            <a:endParaRPr lang="en-US"/>
          </a:p>
        </p:txBody>
      </p:sp>
    </p:spTree>
    <p:extLst>
      <p:ext uri="{BB962C8B-B14F-4D97-AF65-F5344CB8AC3E}">
        <p14:creationId xmlns:p14="http://schemas.microsoft.com/office/powerpoint/2010/main" val="160483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Let’s get into why it matters</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C78370A-842B-404C-8991-3F53D1FF4882}" type="slidenum">
              <a:rPr lang="en-US" smtClean="0"/>
              <a:t>3</a:t>
            </a:fld>
            <a:endParaRPr lang="en-US"/>
          </a:p>
        </p:txBody>
      </p:sp>
    </p:spTree>
    <p:extLst>
      <p:ext uri="{BB962C8B-B14F-4D97-AF65-F5344CB8AC3E}">
        <p14:creationId xmlns:p14="http://schemas.microsoft.com/office/powerpoint/2010/main" val="359796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Federal law is clear:</a:t>
            </a:r>
            <a:endParaRPr lang="en-US" b="0" dirty="0">
              <a:effectLst/>
            </a:endParaRPr>
          </a:p>
          <a:p>
            <a:pPr rtl="0"/>
            <a:r>
              <a:rPr lang="en-US" sz="1200" b="0" i="0" u="none" strike="noStrike" kern="1200" dirty="0">
                <a:solidFill>
                  <a:schemeClr val="tx1"/>
                </a:solidFill>
                <a:effectLst/>
                <a:latin typeface="+mn-lt"/>
                <a:ea typeface="+mn-ea"/>
                <a:cs typeface="+mn-cs"/>
              </a:rPr>
              <a:t>Noncitizens are not allowed to vote in federal elections.</a:t>
            </a:r>
            <a:endParaRPr lang="en-US" b="0" dirty="0">
              <a:effectLst/>
            </a:endParaRPr>
          </a:p>
          <a:p>
            <a:pPr rtl="0"/>
            <a:r>
              <a:rPr lang="en-US" sz="1200" b="0" i="0" u="none" strike="noStrike" kern="1200" dirty="0">
                <a:solidFill>
                  <a:schemeClr val="tx1"/>
                </a:solidFill>
                <a:effectLst/>
                <a:latin typeface="+mn-lt"/>
                <a:ea typeface="+mn-ea"/>
                <a:cs typeface="+mn-cs"/>
              </a:rPr>
              <a:t>The Illegal Immigration Reform and Immigrant Responsibility Act of 1996 makes that a crime—punishable by fines or even jail time.</a:t>
            </a:r>
            <a:endParaRPr lang="en-US" b="0" dirty="0">
              <a:effectLst/>
            </a:endParaRPr>
          </a:p>
          <a:p>
            <a:pPr rtl="0"/>
            <a:r>
              <a:rPr lang="en-US" sz="1200" b="0" i="0" u="none" strike="noStrike" kern="1200" dirty="0">
                <a:solidFill>
                  <a:schemeClr val="tx1"/>
                </a:solidFill>
                <a:effectLst/>
                <a:latin typeface="+mn-lt"/>
                <a:ea typeface="+mn-ea"/>
                <a:cs typeface="+mn-cs"/>
              </a:rPr>
              <a:t>It also says that noncitizens who violate the law can be deported or ruled inadmissible to the U.S.</a:t>
            </a:r>
            <a:endParaRPr lang="en-US" b="0" dirty="0">
              <a:effectLst/>
            </a:endParaRPr>
          </a:p>
          <a:p>
            <a:pPr rtl="0"/>
            <a:r>
              <a:rPr lang="en-US" sz="1200" b="0" i="0" u="none" strike="noStrike" kern="1200" dirty="0">
                <a:solidFill>
                  <a:schemeClr val="tx1"/>
                </a:solidFill>
                <a:effectLst/>
                <a:latin typeface="+mn-lt"/>
                <a:ea typeface="+mn-ea"/>
                <a:cs typeface="+mn-cs"/>
              </a:rPr>
              <a:t>But here’s the problem:</a:t>
            </a:r>
            <a:endParaRPr lang="en-US" b="0" dirty="0">
              <a:effectLst/>
            </a:endParaRPr>
          </a:p>
          <a:p>
            <a:pPr rtl="0"/>
            <a:r>
              <a:rPr lang="en-US" sz="1200" b="0" i="0" u="none" strike="noStrike" kern="1200" dirty="0">
                <a:solidFill>
                  <a:schemeClr val="tx1"/>
                </a:solidFill>
                <a:effectLst/>
                <a:latin typeface="+mn-lt"/>
                <a:ea typeface="+mn-ea"/>
                <a:cs typeface="+mn-cs"/>
              </a:rPr>
              <a:t>That law doesn’t apply to state or local elections.</a:t>
            </a:r>
            <a:endParaRPr lang="en-US" b="0" dirty="0">
              <a:effectLst/>
            </a:endParaRPr>
          </a:p>
        </p:txBody>
      </p:sp>
      <p:sp>
        <p:nvSpPr>
          <p:cNvPr id="4" name="Slide Number Placeholder 3"/>
          <p:cNvSpPr>
            <a:spLocks noGrp="1"/>
          </p:cNvSpPr>
          <p:nvPr>
            <p:ph type="sldNum" sz="quarter" idx="5"/>
          </p:nvPr>
        </p:nvSpPr>
        <p:spPr/>
        <p:txBody>
          <a:bodyPr/>
          <a:lstStyle/>
          <a:p>
            <a:fld id="{2C78370A-842B-404C-8991-3F53D1FF4882}" type="slidenum">
              <a:rPr lang="en-US" smtClean="0"/>
              <a:t>4</a:t>
            </a:fld>
            <a:endParaRPr lang="en-US"/>
          </a:p>
        </p:txBody>
      </p:sp>
    </p:spTree>
    <p:extLst>
      <p:ext uri="{BB962C8B-B14F-4D97-AF65-F5344CB8AC3E}">
        <p14:creationId xmlns:p14="http://schemas.microsoft.com/office/powerpoint/2010/main" val="312694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Noncitizens can legally vote in some local elections, depending on state or city laws.</a:t>
            </a:r>
            <a:endParaRPr lang="en-US" b="0" dirty="0">
              <a:effectLst/>
            </a:endParaRPr>
          </a:p>
          <a:p>
            <a:pPr rtl="0"/>
            <a:r>
              <a:rPr lang="en-US" sz="1200" b="0" i="0" u="none" strike="noStrike" kern="1200" dirty="0">
                <a:solidFill>
                  <a:schemeClr val="tx1"/>
                </a:solidFill>
                <a:effectLst/>
                <a:latin typeface="+mn-lt"/>
                <a:ea typeface="+mn-ea"/>
                <a:cs typeface="+mn-cs"/>
              </a:rPr>
              <a:t>And unless the federal ballot is clearly separated from local ones, they can easily vote in federal races without detection.</a:t>
            </a:r>
            <a:endParaRPr lang="en-US" b="0" dirty="0">
              <a:effectLst/>
            </a:endParaRPr>
          </a:p>
          <a:p>
            <a:pPr rtl="0"/>
            <a:r>
              <a:rPr lang="en-US" sz="1200" b="0" i="0" u="none" strike="noStrike" kern="1200" dirty="0">
                <a:solidFill>
                  <a:schemeClr val="tx1"/>
                </a:solidFill>
                <a:effectLst/>
                <a:latin typeface="+mn-lt"/>
                <a:ea typeface="+mn-ea"/>
                <a:cs typeface="+mn-cs"/>
              </a:rPr>
              <a:t>There are even exceptions in the law—like if someone mistakenly thought they were a citizen or has a parent who was.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2C78370A-842B-404C-8991-3F53D1FF4882}" type="slidenum">
              <a:rPr lang="en-US" smtClean="0"/>
              <a:t>5</a:t>
            </a:fld>
            <a:endParaRPr lang="en-US"/>
          </a:p>
        </p:txBody>
      </p:sp>
    </p:spTree>
    <p:extLst>
      <p:ext uri="{BB962C8B-B14F-4D97-AF65-F5344CB8AC3E}">
        <p14:creationId xmlns:p14="http://schemas.microsoft.com/office/powerpoint/2010/main" val="131162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Presenter: #1 can be confusing. One scenario is a person has a parent who is a U.S. citizen, but you were born in another country. The person would be entitled to U.S. citizenship, but the parent never did the paperwork. The person was entitled to citizenship through birth, but doesn’t have citizenship because the parent never got a passport for the child at the embassy in that other country. This is something that does happen. This could happen with a naturalized citizen as well. The parent’s naturalized citizenship does not automatically confer onto the child.</a:t>
            </a:r>
          </a:p>
        </p:txBody>
      </p:sp>
      <p:sp>
        <p:nvSpPr>
          <p:cNvPr id="4" name="Slide Number Placeholder 3"/>
          <p:cNvSpPr>
            <a:spLocks noGrp="1"/>
          </p:cNvSpPr>
          <p:nvPr>
            <p:ph type="sldNum" sz="quarter" idx="5"/>
          </p:nvPr>
        </p:nvSpPr>
        <p:spPr/>
        <p:txBody>
          <a:bodyPr/>
          <a:lstStyle/>
          <a:p>
            <a:fld id="{AFB8DD4C-5D85-654E-9151-15FF8D953963}" type="slidenum">
              <a:rPr lang="en-US" smtClean="0"/>
              <a:t>6</a:t>
            </a:fld>
            <a:endParaRPr lang="en-US"/>
          </a:p>
        </p:txBody>
      </p:sp>
    </p:spTree>
    <p:extLst>
      <p:ext uri="{BB962C8B-B14F-4D97-AF65-F5344CB8AC3E}">
        <p14:creationId xmlns:p14="http://schemas.microsoft.com/office/powerpoint/2010/main" val="214444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National Voter Registration Act of 1993—or NVRA—requires states to accept the federal voter registration form.</a:t>
            </a:r>
            <a:endParaRPr lang="en-US" b="0" dirty="0">
              <a:effectLst/>
            </a:endParaRPr>
          </a:p>
          <a:p>
            <a:pPr rtl="0"/>
            <a:r>
              <a:rPr lang="en-US" sz="1200" b="0" i="0" u="none" strike="noStrike" kern="1200" dirty="0">
                <a:solidFill>
                  <a:schemeClr val="tx1"/>
                </a:solidFill>
                <a:effectLst/>
                <a:latin typeface="+mn-lt"/>
                <a:ea typeface="+mn-ea"/>
                <a:cs typeface="+mn-cs"/>
              </a:rPr>
              <a:t>But that form does not require proof of citizenship.</a:t>
            </a:r>
            <a:endParaRPr lang="en-US" b="0" dirty="0">
              <a:effectLst/>
            </a:endParaRPr>
          </a:p>
          <a:p>
            <a:pPr rtl="0"/>
            <a:r>
              <a:rPr lang="en-US" sz="1200" b="0" i="0" u="none" strike="noStrike" kern="1200" dirty="0">
                <a:solidFill>
                  <a:schemeClr val="tx1"/>
                </a:solidFill>
                <a:effectLst/>
                <a:latin typeface="+mn-lt"/>
                <a:ea typeface="+mn-ea"/>
                <a:cs typeface="+mn-cs"/>
              </a:rPr>
              <a:t>It just has a checkbox. That’s it.</a:t>
            </a:r>
            <a:endParaRPr lang="en-US" b="0" dirty="0">
              <a:effectLst/>
            </a:endParaRPr>
          </a:p>
          <a:p>
            <a:pPr rtl="0"/>
            <a:r>
              <a:rPr lang="en-US" sz="1200" b="0" i="0" u="none" strike="noStrike" kern="1200" dirty="0">
                <a:solidFill>
                  <a:schemeClr val="tx1"/>
                </a:solidFill>
                <a:effectLst/>
                <a:latin typeface="+mn-lt"/>
                <a:ea typeface="+mn-ea"/>
                <a:cs typeface="+mn-cs"/>
              </a:rPr>
              <a:t>The Supreme Court ruled states can’t demand documentation if someone uses the federal form. So in reality, anyone can check that box and register—even a noncitizen.</a:t>
            </a:r>
            <a:endParaRPr lang="en-US" b="0" dirty="0">
              <a:effectLst/>
            </a:endParaRPr>
          </a:p>
        </p:txBody>
      </p:sp>
      <p:sp>
        <p:nvSpPr>
          <p:cNvPr id="4" name="Slide Number Placeholder 3"/>
          <p:cNvSpPr>
            <a:spLocks noGrp="1"/>
          </p:cNvSpPr>
          <p:nvPr>
            <p:ph type="sldNum" sz="quarter" idx="5"/>
          </p:nvPr>
        </p:nvSpPr>
        <p:spPr/>
        <p:txBody>
          <a:bodyPr/>
          <a:lstStyle/>
          <a:p>
            <a:fld id="{AFB8DD4C-5D85-654E-9151-15FF8D953963}" type="slidenum">
              <a:rPr lang="en-US" smtClean="0"/>
              <a:t>7</a:t>
            </a:fld>
            <a:endParaRPr lang="en-US"/>
          </a:p>
        </p:txBody>
      </p:sp>
    </p:spTree>
    <p:extLst>
      <p:ext uri="{BB962C8B-B14F-4D97-AF65-F5344CB8AC3E}">
        <p14:creationId xmlns:p14="http://schemas.microsoft.com/office/powerpoint/2010/main" val="399678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make matters worse, DMVs and government agencies are required to offer voter registration—and in many states, it’s automatic unless you opt out.</a:t>
            </a:r>
            <a:endParaRPr lang="en-US" b="0" dirty="0">
              <a:effectLst/>
            </a:endParaRPr>
          </a:p>
          <a:p>
            <a:pPr rtl="0"/>
            <a:r>
              <a:rPr lang="en-US" sz="1200" b="0" i="0" u="none" strike="noStrike" kern="1200" dirty="0">
                <a:solidFill>
                  <a:schemeClr val="tx1"/>
                </a:solidFill>
                <a:effectLst/>
                <a:latin typeface="+mn-lt"/>
                <a:ea typeface="+mn-ea"/>
                <a:cs typeface="+mn-cs"/>
              </a:rPr>
              <a:t>And while REAL ID may require proof of citizenship, noncitizens can get them too—so REAL ID is not a reliable filter.</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2C78370A-842B-404C-8991-3F53D1FF4882}" type="slidenum">
              <a:rPr lang="en-US" smtClean="0"/>
              <a:t>8</a:t>
            </a:fld>
            <a:endParaRPr lang="en-US"/>
          </a:p>
        </p:txBody>
      </p:sp>
    </p:spTree>
    <p:extLst>
      <p:ext uri="{BB962C8B-B14F-4D97-AF65-F5344CB8AC3E}">
        <p14:creationId xmlns:p14="http://schemas.microsoft.com/office/powerpoint/2010/main" val="429207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Federal law also lets overseas voters register without proof of citizenship or U.S. residence.</a:t>
            </a:r>
            <a:endParaRPr lang="en-US" b="0" dirty="0">
              <a:effectLst/>
            </a:endParaRPr>
          </a:p>
          <a:p>
            <a:pPr rtl="0"/>
            <a:r>
              <a:rPr lang="en-US" sz="1200" b="0" i="0" u="none" strike="noStrike" kern="1200" dirty="0">
                <a:solidFill>
                  <a:schemeClr val="tx1"/>
                </a:solidFill>
                <a:effectLst/>
                <a:latin typeface="+mn-lt"/>
                <a:ea typeface="+mn-ea"/>
                <a:cs typeface="+mn-cs"/>
              </a:rPr>
              <a:t>And Biden’s Executive Order 14019 directed federal agencies—many of which serve noncitizens daily—to distribute voter registration materials to everyone they interact with.</a:t>
            </a:r>
            <a:endParaRPr lang="en-US" b="0" dirty="0">
              <a:effectLst/>
            </a:endParaRPr>
          </a:p>
          <a:p>
            <a:pPr rtl="0"/>
            <a:r>
              <a:rPr lang="en-US" sz="1200" b="0" i="0" u="none" strike="noStrike" kern="1200" dirty="0">
                <a:solidFill>
                  <a:schemeClr val="tx1"/>
                </a:solidFill>
                <a:effectLst/>
                <a:latin typeface="+mn-lt"/>
                <a:ea typeface="+mn-ea"/>
                <a:cs typeface="+mn-cs"/>
              </a:rPr>
              <a:t>Even if unintentionally, this opens the door to millions of noncitizens potentially being registered.</a:t>
            </a:r>
            <a:endParaRPr lang="en-US" b="0" dirty="0">
              <a:effectLst/>
            </a:endParaRPr>
          </a:p>
        </p:txBody>
      </p:sp>
      <p:sp>
        <p:nvSpPr>
          <p:cNvPr id="4" name="Slide Number Placeholder 3"/>
          <p:cNvSpPr>
            <a:spLocks noGrp="1"/>
          </p:cNvSpPr>
          <p:nvPr>
            <p:ph type="sldNum" sz="quarter" idx="5"/>
          </p:nvPr>
        </p:nvSpPr>
        <p:spPr/>
        <p:txBody>
          <a:bodyPr/>
          <a:lstStyle/>
          <a:p>
            <a:fld id="{2C78370A-842B-404C-8991-3F53D1FF4882}" type="slidenum">
              <a:rPr lang="en-US" smtClean="0"/>
              <a:t>9</a:t>
            </a:fld>
            <a:endParaRPr lang="en-US"/>
          </a:p>
        </p:txBody>
      </p:sp>
    </p:spTree>
    <p:extLst>
      <p:ext uri="{BB962C8B-B14F-4D97-AF65-F5344CB8AC3E}">
        <p14:creationId xmlns:p14="http://schemas.microsoft.com/office/powerpoint/2010/main" val="82129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B5D5-FD16-F162-3EA6-546448273A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96892-F7B4-EDC2-AFDA-E87ED1F8F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28089-C89F-2790-525F-85E5F95C368E}"/>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5" name="Footer Placeholder 4">
            <a:extLst>
              <a:ext uri="{FF2B5EF4-FFF2-40B4-BE49-F238E27FC236}">
                <a16:creationId xmlns:a16="http://schemas.microsoft.com/office/drawing/2014/main" id="{12764618-A184-0042-BCDD-5EBAE9F02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45529-5FB7-0E48-BD8C-C1A568187417}"/>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185264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9EAD-F632-3530-143A-A2C3A173D7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BC997D-6F1C-B469-DAB5-92225D99F4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0912C-BC02-236E-C70F-1911EC58241A}"/>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5" name="Footer Placeholder 4">
            <a:extLst>
              <a:ext uri="{FF2B5EF4-FFF2-40B4-BE49-F238E27FC236}">
                <a16:creationId xmlns:a16="http://schemas.microsoft.com/office/drawing/2014/main" id="{9D580583-A8B5-2449-D3EC-BB5BFEA81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D0E12-C44D-1929-1D1B-577CCA19146D}"/>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362570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E5F10B-82B8-6517-C2F1-D0454DEEE3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D4DBD-E793-10BB-41E5-AECBF2C36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F05EE-858B-45C4-04CD-C11D1EB1DF36}"/>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5" name="Footer Placeholder 4">
            <a:extLst>
              <a:ext uri="{FF2B5EF4-FFF2-40B4-BE49-F238E27FC236}">
                <a16:creationId xmlns:a16="http://schemas.microsoft.com/office/drawing/2014/main" id="{9EEBE257-994D-C170-C48A-288238AE3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F56D6-8C6C-3636-DA34-46D052131F94}"/>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63391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1BEE-CC50-C7B3-F9DC-243348ECE8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484D8-58CF-80D0-CA26-68E32E2FD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29773-AFA1-9E8A-7FC8-41BB19AAE4A9}"/>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5" name="Footer Placeholder 4">
            <a:extLst>
              <a:ext uri="{FF2B5EF4-FFF2-40B4-BE49-F238E27FC236}">
                <a16:creationId xmlns:a16="http://schemas.microsoft.com/office/drawing/2014/main" id="{A47005B0-365B-363E-5BCB-8EB5B5FE6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C630A-EABC-EB83-E330-93E6A678911C}"/>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227288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27ED-5C3B-19BE-F2A8-65CC87FE1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DE6B2D-507E-F7BA-F7D2-C4DE677D5E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2C44A3-A024-993A-53C1-039A1E1063E7}"/>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5" name="Footer Placeholder 4">
            <a:extLst>
              <a:ext uri="{FF2B5EF4-FFF2-40B4-BE49-F238E27FC236}">
                <a16:creationId xmlns:a16="http://schemas.microsoft.com/office/drawing/2014/main" id="{0B2662B4-8DF0-8A5C-2301-EE3B9A923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0EBB1-4942-4928-63EA-2804669652AA}"/>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207087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59B3-C84E-E040-9424-C32B8CCB4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AE24E-12DF-E52C-119A-489D45C833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26CB5-3FED-AAB8-F2E5-A0CDE8D89B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81B47C-E3CE-0E20-D279-031F65E9577E}"/>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6" name="Footer Placeholder 5">
            <a:extLst>
              <a:ext uri="{FF2B5EF4-FFF2-40B4-BE49-F238E27FC236}">
                <a16:creationId xmlns:a16="http://schemas.microsoft.com/office/drawing/2014/main" id="{4B97611B-BFFB-5E77-8696-D2609966A6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3F0B8-EB14-90FD-634C-C99C0E7B2854}"/>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256806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C90B-0B7F-1F36-9C89-EEC3271CD1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DD4D8B-D680-38E0-F774-25A9A703B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D13B22-C5EE-6F04-43CB-7940C05B7F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3CDCAB-A098-07C9-4890-0C642F493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9007BC-37C0-4D77-9DFA-C69A17DC40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2DDBC-792A-6F0E-93AF-A643808E2950}"/>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8" name="Footer Placeholder 7">
            <a:extLst>
              <a:ext uri="{FF2B5EF4-FFF2-40B4-BE49-F238E27FC236}">
                <a16:creationId xmlns:a16="http://schemas.microsoft.com/office/drawing/2014/main" id="{1A6F0BA3-E2BD-E369-D06E-5D2FA51EE1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CC2682-C4D9-C596-359F-8D4BF4FCC369}"/>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90206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E02D-C180-44CD-1671-7B849DE7AE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CAB9F0-2083-81F1-686F-189A54B553FD}"/>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4" name="Footer Placeholder 3">
            <a:extLst>
              <a:ext uri="{FF2B5EF4-FFF2-40B4-BE49-F238E27FC236}">
                <a16:creationId xmlns:a16="http://schemas.microsoft.com/office/drawing/2014/main" id="{0DAD026F-2AE5-56A6-5220-A8D5BDFE8E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518CC2-152D-C685-E0E6-38FB5D214676}"/>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424111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2BBDF-8647-ABFF-7CA0-20EFCCADAE04}"/>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3" name="Footer Placeholder 2">
            <a:extLst>
              <a:ext uri="{FF2B5EF4-FFF2-40B4-BE49-F238E27FC236}">
                <a16:creationId xmlns:a16="http://schemas.microsoft.com/office/drawing/2014/main" id="{E30DC8E1-D5E1-451F-0B4F-1274B72E13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58D4C6-F523-316A-E2FE-D5E7D87497F3}"/>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379803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88D3-14BA-1D07-3542-9FA971367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D74CA-E622-2D99-ACED-EF59F8BB0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FFF305-477A-06B2-838F-AB3037EFB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0FA14-A53C-73B5-6C3E-C608B309EC12}"/>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6" name="Footer Placeholder 5">
            <a:extLst>
              <a:ext uri="{FF2B5EF4-FFF2-40B4-BE49-F238E27FC236}">
                <a16:creationId xmlns:a16="http://schemas.microsoft.com/office/drawing/2014/main" id="{5ECB02CE-EDD3-FBA0-7A46-010DCA056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E18B9-0B1A-CFC9-CD6F-E0930DC47610}"/>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1880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2931-8137-4687-6397-A9A0EB196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32BBBB-BB8C-16F2-0ECC-472A350A6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6B6EE-3D8D-328F-551E-CA4B989A0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25311-DAD4-C603-7D5C-1CACA9CBE6EE}"/>
              </a:ext>
            </a:extLst>
          </p:cNvPr>
          <p:cNvSpPr>
            <a:spLocks noGrp="1"/>
          </p:cNvSpPr>
          <p:nvPr>
            <p:ph type="dt" sz="half" idx="10"/>
          </p:nvPr>
        </p:nvSpPr>
        <p:spPr/>
        <p:txBody>
          <a:bodyPr/>
          <a:lstStyle/>
          <a:p>
            <a:fld id="{7218C5DE-8739-A04F-9EC8-7154FD541C19}" type="datetimeFigureOut">
              <a:rPr lang="en-US" smtClean="0"/>
              <a:t>7/18/25</a:t>
            </a:fld>
            <a:endParaRPr lang="en-US"/>
          </a:p>
        </p:txBody>
      </p:sp>
      <p:sp>
        <p:nvSpPr>
          <p:cNvPr id="6" name="Footer Placeholder 5">
            <a:extLst>
              <a:ext uri="{FF2B5EF4-FFF2-40B4-BE49-F238E27FC236}">
                <a16:creationId xmlns:a16="http://schemas.microsoft.com/office/drawing/2014/main" id="{498B0884-B625-1096-45DE-9925E6A71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3E076-7229-F692-676B-70DC2B8826F6}"/>
              </a:ext>
            </a:extLst>
          </p:cNvPr>
          <p:cNvSpPr>
            <a:spLocks noGrp="1"/>
          </p:cNvSpPr>
          <p:nvPr>
            <p:ph type="sldNum" sz="quarter" idx="12"/>
          </p:nvPr>
        </p:nvSpPr>
        <p:spPr/>
        <p:txBody>
          <a:bodyPr/>
          <a:lstStyle/>
          <a:p>
            <a:fld id="{6A1C771F-8545-4046-86B1-DC420444D110}" type="slidenum">
              <a:rPr lang="en-US" smtClean="0"/>
              <a:t>‹#›</a:t>
            </a:fld>
            <a:endParaRPr lang="en-US"/>
          </a:p>
        </p:txBody>
      </p:sp>
    </p:spTree>
    <p:extLst>
      <p:ext uri="{BB962C8B-B14F-4D97-AF65-F5344CB8AC3E}">
        <p14:creationId xmlns:p14="http://schemas.microsoft.com/office/powerpoint/2010/main" val="299744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AAE99-C614-8380-2178-9CAA2A51B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E064C-AE36-0FD7-D8BD-EAB807ECB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B051B-8474-2D43-8C9D-9BF682C67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18C5DE-8739-A04F-9EC8-7154FD541C19}" type="datetimeFigureOut">
              <a:rPr lang="en-US" smtClean="0"/>
              <a:t>7/18/25</a:t>
            </a:fld>
            <a:endParaRPr lang="en-US"/>
          </a:p>
        </p:txBody>
      </p:sp>
      <p:sp>
        <p:nvSpPr>
          <p:cNvPr id="5" name="Footer Placeholder 4">
            <a:extLst>
              <a:ext uri="{FF2B5EF4-FFF2-40B4-BE49-F238E27FC236}">
                <a16:creationId xmlns:a16="http://schemas.microsoft.com/office/drawing/2014/main" id="{82521438-AAD9-A0AC-0B47-84D12208CD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F7528E-0A27-064A-F8EC-76528160B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C771F-8545-4046-86B1-DC420444D110}" type="slidenum">
              <a:rPr lang="en-US" smtClean="0"/>
              <a:t>‹#›</a:t>
            </a:fld>
            <a:endParaRPr lang="en-US"/>
          </a:p>
        </p:txBody>
      </p:sp>
    </p:spTree>
    <p:extLst>
      <p:ext uri="{BB962C8B-B14F-4D97-AF65-F5344CB8AC3E}">
        <p14:creationId xmlns:p14="http://schemas.microsoft.com/office/powerpoint/2010/main" val="10879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ballotpedia.org/Laws_permitting_noncitizens_to_vote_in_the_United_States#cite_note-5" TargetMode="External"/><Relationship Id="rId5" Type="http://schemas.openxmlformats.org/officeDocument/2006/relationships/image" Target="../media/image3.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hyperlink" Target="mailto:support@teapartypatriots.or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ballotpedia.org/Laws_permitting_noncitizens_to_vote_in_the_United_States#cite_note-5" TargetMode="Externa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ballotpedia.org/Laws_permitting_noncitizens_to_vote_in_the_United_States#cite_note-5" TargetMode="Externa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ballotpedia.org/Laws_permitting_noncitizens_to_vote_in_the_United_States#cite_note-5" TargetMode="Externa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hoscounting.us/" TargetMode="Externa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hoscounting.us/" TargetMode="Externa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hoscounting.us/" TargetMode="Externa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FB695B-3B0D-F4D6-A273-5F322BC73CA7}"/>
              </a:ext>
            </a:extLst>
          </p:cNvPr>
          <p:cNvPicPr>
            <a:picLocks noChangeAspect="1"/>
          </p:cNvPicPr>
          <p:nvPr/>
        </p:nvPicPr>
        <p:blipFill>
          <a:blip r:embed="rId3"/>
          <a:stretch>
            <a:fillRect/>
          </a:stretch>
        </p:blipFill>
        <p:spPr>
          <a:xfrm>
            <a:off x="1873464" y="2335261"/>
            <a:ext cx="8596232" cy="1557243"/>
          </a:xfrm>
          <a:prstGeom prst="rect">
            <a:avLst/>
          </a:prstGeom>
        </p:spPr>
      </p:pic>
      <p:pic>
        <p:nvPicPr>
          <p:cNvPr id="11" name="Picture 10">
            <a:extLst>
              <a:ext uri="{FF2B5EF4-FFF2-40B4-BE49-F238E27FC236}">
                <a16:creationId xmlns:a16="http://schemas.microsoft.com/office/drawing/2014/main" id="{9D25C247-D1CD-FAC1-B3D1-AED476E89675}"/>
              </a:ext>
            </a:extLst>
          </p:cNvPr>
          <p:cNvPicPr>
            <a:picLocks noChangeAspect="1"/>
          </p:cNvPicPr>
          <p:nvPr/>
        </p:nvPicPr>
        <p:blipFill>
          <a:blip r:embed="rId4"/>
          <a:stretch>
            <a:fillRect/>
          </a:stretch>
        </p:blipFill>
        <p:spPr>
          <a:xfrm>
            <a:off x="5035307" y="857298"/>
            <a:ext cx="2121385" cy="695329"/>
          </a:xfrm>
          <a:prstGeom prst="rect">
            <a:avLst/>
          </a:prstGeom>
        </p:spPr>
      </p:pic>
      <p:sp>
        <p:nvSpPr>
          <p:cNvPr id="12" name="Title 1">
            <a:extLst>
              <a:ext uri="{FF2B5EF4-FFF2-40B4-BE49-F238E27FC236}">
                <a16:creationId xmlns:a16="http://schemas.microsoft.com/office/drawing/2014/main" id="{465C0879-CF7E-BE3A-3284-8F29ECC058FE}"/>
              </a:ext>
            </a:extLst>
          </p:cNvPr>
          <p:cNvSpPr txBox="1">
            <a:spLocks/>
          </p:cNvSpPr>
          <p:nvPr/>
        </p:nvSpPr>
        <p:spPr>
          <a:xfrm>
            <a:off x="838200" y="476244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t>only</a:t>
            </a:r>
            <a:r>
              <a:rPr lang="en-US" sz="3600" dirty="0" err="1"/>
              <a:t>citizens</a:t>
            </a:r>
            <a:r>
              <a:rPr lang="en-US" sz="3600" b="1" dirty="0" err="1"/>
              <a:t>vote</a:t>
            </a:r>
            <a:r>
              <a:rPr lang="en-US" sz="3600" dirty="0" err="1"/>
              <a:t>month</a:t>
            </a:r>
            <a:r>
              <a:rPr lang="en-US" sz="3600" b="1" dirty="0" err="1"/>
              <a:t>.com</a:t>
            </a:r>
            <a:endParaRPr lang="en-US" sz="3600" b="1" dirty="0"/>
          </a:p>
        </p:txBody>
      </p:sp>
    </p:spTree>
    <p:extLst>
      <p:ext uri="{BB962C8B-B14F-4D97-AF65-F5344CB8AC3E}">
        <p14:creationId xmlns:p14="http://schemas.microsoft.com/office/powerpoint/2010/main" val="2671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F14FD848-E392-D787-D08F-D10B2F0299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111AA-12B1-816B-26E0-E3AA2A08C9DC}"/>
              </a:ext>
            </a:extLst>
          </p:cNvPr>
          <p:cNvSpPr>
            <a:spLocks noGrp="1"/>
          </p:cNvSpPr>
          <p:nvPr>
            <p:ph idx="1"/>
          </p:nvPr>
        </p:nvSpPr>
        <p:spPr>
          <a:xfrm>
            <a:off x="838200" y="501805"/>
            <a:ext cx="10515600" cy="5898995"/>
          </a:xfrm>
        </p:spPr>
        <p:txBody>
          <a:bodyPr>
            <a:noAutofit/>
          </a:bodyPr>
          <a:lstStyle/>
          <a:p>
            <a:pPr marL="0" indent="0">
              <a:spcBef>
                <a:spcPts val="0"/>
              </a:spcBef>
              <a:buClr>
                <a:schemeClr val="dk1"/>
              </a:buClr>
              <a:buSzPts val="2800"/>
              <a:buNone/>
            </a:pPr>
            <a:r>
              <a:rPr lang="en-US" sz="3200" b="1" dirty="0">
                <a:solidFill>
                  <a:srgbClr val="F03D40"/>
                </a:solidFill>
              </a:rPr>
              <a:t>EXECUTIVE ORDER 14019</a:t>
            </a:r>
          </a:p>
          <a:p>
            <a:pPr marL="0" indent="0">
              <a:buClr>
                <a:schemeClr val="dk1"/>
              </a:buClr>
              <a:buSzPts val="2800"/>
              <a:buNone/>
            </a:pPr>
            <a:r>
              <a:rPr lang="en-US" dirty="0">
                <a:solidFill>
                  <a:schemeClr val="tx1">
                    <a:lumMod val="50000"/>
                  </a:schemeClr>
                </a:solidFill>
              </a:rPr>
              <a:t>Joe Biden issued this EO on March 7, 2021</a:t>
            </a:r>
          </a:p>
          <a:p>
            <a:pPr marL="0" indent="0">
              <a:buClr>
                <a:schemeClr val="dk1"/>
              </a:buClr>
              <a:buSzPts val="2800"/>
              <a:buNone/>
            </a:pPr>
            <a:r>
              <a:rPr lang="en-US" dirty="0">
                <a:solidFill>
                  <a:schemeClr val="tx1">
                    <a:lumMod val="50000"/>
                  </a:schemeClr>
                </a:solidFill>
              </a:rPr>
              <a:t>Ordered Federal Agencies, and those offices present within every state to provide registration information to everyone who came into contact with that office/agency. </a:t>
            </a:r>
          </a:p>
          <a:p>
            <a:pPr lvl="0" indent="-215265">
              <a:buClr>
                <a:srgbClr val="FF0000"/>
              </a:buClr>
              <a:buSzPct val="100000"/>
            </a:pPr>
            <a:r>
              <a:rPr lang="en-US" dirty="0">
                <a:solidFill>
                  <a:schemeClr val="tx1">
                    <a:lumMod val="50000"/>
                  </a:schemeClr>
                </a:solidFill>
              </a:rPr>
              <a:t>Many federal agencies interact with noncitizens daily</a:t>
            </a:r>
            <a:endParaRPr lang="en-US" sz="1000" dirty="0">
              <a:solidFill>
                <a:schemeClr val="tx1">
                  <a:lumMod val="50000"/>
                </a:schemeClr>
              </a:solidFill>
            </a:endParaRPr>
          </a:p>
          <a:p>
            <a:pPr lvl="0" indent="-215265">
              <a:buClr>
                <a:srgbClr val="FF0000"/>
              </a:buClr>
              <a:buSzPct val="100000"/>
            </a:pPr>
            <a:r>
              <a:rPr lang="en-US" dirty="0">
                <a:solidFill>
                  <a:schemeClr val="tx1">
                    <a:lumMod val="50000"/>
                  </a:schemeClr>
                </a:solidFill>
              </a:rPr>
              <a:t>Trump signed an EO to overturn 10419, however:</a:t>
            </a:r>
          </a:p>
          <a:p>
            <a:pPr marL="927735" lvl="1" indent="-457200">
              <a:spcBef>
                <a:spcPts val="1000"/>
              </a:spcBef>
              <a:buClr>
                <a:schemeClr val="dk1"/>
              </a:buClr>
              <a:buSzPct val="100000"/>
              <a:buFont typeface="+mj-lt"/>
              <a:buAutoNum type="arabicParenR"/>
            </a:pPr>
            <a:r>
              <a:rPr lang="en-US" dirty="0">
                <a:solidFill>
                  <a:schemeClr val="tx1">
                    <a:lumMod val="50000"/>
                  </a:schemeClr>
                </a:solidFill>
              </a:rPr>
              <a:t>There are (at least) over 21.7 million potential noncitizen voters</a:t>
            </a:r>
          </a:p>
          <a:p>
            <a:pPr marL="927735" lvl="1" indent="-457200">
              <a:spcBef>
                <a:spcPts val="1000"/>
              </a:spcBef>
              <a:buClr>
                <a:schemeClr val="dk1"/>
              </a:buClr>
              <a:buSzPct val="100000"/>
              <a:buFont typeface="+mj-lt"/>
              <a:buAutoNum type="arabicParenR"/>
            </a:pPr>
            <a:r>
              <a:rPr lang="en-US" dirty="0">
                <a:solidFill>
                  <a:schemeClr val="tx1">
                    <a:lumMod val="50000"/>
                  </a:schemeClr>
                </a:solidFill>
              </a:rPr>
              <a:t>According to the Census Bureau, almost 22 million noncitizens were residing in the U.S. in 2022, this dramatically increased under Biden’s open border</a:t>
            </a:r>
          </a:p>
          <a:p>
            <a:pPr marL="0" indent="0">
              <a:spcBef>
                <a:spcPts val="0"/>
              </a:spcBef>
              <a:buClr>
                <a:schemeClr val="dk1"/>
              </a:buClr>
              <a:buSzPts val="2800"/>
              <a:buNone/>
            </a:pPr>
            <a:endParaRPr lang="en-US" sz="2600" dirty="0">
              <a:solidFill>
                <a:schemeClr val="tx1">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D2F5A1-DA5F-DD02-C3B9-71A70C7B9A44}"/>
              </a:ext>
            </a:extLst>
          </p:cNvPr>
          <p:cNvPicPr>
            <a:picLocks noChangeAspect="1"/>
          </p:cNvPicPr>
          <p:nvPr/>
        </p:nvPicPr>
        <p:blipFill>
          <a:blip r:embed="rId5"/>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137293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C9E29C0-58E0-8E1B-2AA6-05C52B41D5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F5AC4D-8991-EF5C-00DA-C4BEA7F64B26}"/>
              </a:ext>
            </a:extLst>
          </p:cNvPr>
          <p:cNvPicPr>
            <a:picLocks noChangeAspect="1"/>
          </p:cNvPicPr>
          <p:nvPr/>
        </p:nvPicPr>
        <p:blipFill>
          <a:blip r:embed="rId5"/>
          <a:stretch>
            <a:fillRect/>
          </a:stretch>
        </p:blipFill>
        <p:spPr>
          <a:xfrm>
            <a:off x="10709048" y="6149087"/>
            <a:ext cx="1060693" cy="347665"/>
          </a:xfrm>
          <a:prstGeom prst="rect">
            <a:avLst/>
          </a:prstGeom>
        </p:spPr>
      </p:pic>
      <p:sp>
        <p:nvSpPr>
          <p:cNvPr id="2" name="Content Placeholder 2">
            <a:extLst>
              <a:ext uri="{FF2B5EF4-FFF2-40B4-BE49-F238E27FC236}">
                <a16:creationId xmlns:a16="http://schemas.microsoft.com/office/drawing/2014/main" id="{2931C784-89FB-20DC-0B88-F71C9CDA1152}"/>
              </a:ext>
            </a:extLst>
          </p:cNvPr>
          <p:cNvSpPr>
            <a:spLocks noGrp="1"/>
          </p:cNvSpPr>
          <p:nvPr>
            <p:ph idx="1"/>
          </p:nvPr>
        </p:nvSpPr>
        <p:spPr>
          <a:xfrm>
            <a:off x="838200" y="501650"/>
            <a:ext cx="10515600" cy="5899150"/>
          </a:xfrm>
        </p:spPr>
        <p:txBody>
          <a:bodyPr>
            <a:normAutofit/>
          </a:bodyPr>
          <a:lstStyle/>
          <a:p>
            <a:pPr marL="0" indent="0">
              <a:spcBef>
                <a:spcPts val="0"/>
              </a:spcBef>
              <a:buClr>
                <a:schemeClr val="dk1"/>
              </a:buClr>
              <a:buSzPts val="2800"/>
              <a:buNone/>
            </a:pPr>
            <a:r>
              <a:rPr lang="en-US" sz="3200" b="1" dirty="0">
                <a:solidFill>
                  <a:srgbClr val="F03D40"/>
                </a:solidFill>
              </a:rPr>
              <a:t>STATE INFORMATION</a:t>
            </a:r>
            <a:endParaRPr lang="en-US" sz="3200" dirty="0"/>
          </a:p>
          <a:p>
            <a:pPr marL="228600" lvl="0" indent="-228600" algn="l" rtl="0">
              <a:lnSpc>
                <a:spcPct val="90000"/>
              </a:lnSpc>
              <a:spcBef>
                <a:spcPts val="0"/>
              </a:spcBef>
              <a:spcAft>
                <a:spcPts val="0"/>
              </a:spcAft>
              <a:buClr>
                <a:srgbClr val="FF0000"/>
              </a:buClr>
              <a:buSzPts val="2800"/>
              <a:buChar char="•"/>
            </a:pPr>
            <a:r>
              <a:rPr lang="en-US" sz="2400" dirty="0"/>
              <a:t>All state constitutions mention U.S. citizenship regarding who can vote in that state's elections, though most do not specify who </a:t>
            </a:r>
            <a:r>
              <a:rPr lang="en-US" sz="2400" i="1" dirty="0"/>
              <a:t>cannot</a:t>
            </a:r>
            <a:r>
              <a:rPr lang="en-US" sz="2400" dirty="0"/>
              <a:t> vote. </a:t>
            </a:r>
          </a:p>
          <a:p>
            <a:pPr marL="228600" lvl="0" indent="-228600" algn="l" rtl="0">
              <a:lnSpc>
                <a:spcPct val="90000"/>
              </a:lnSpc>
              <a:spcBef>
                <a:spcPts val="1000"/>
              </a:spcBef>
              <a:spcAft>
                <a:spcPts val="0"/>
              </a:spcAft>
              <a:buClr>
                <a:srgbClr val="FF0000"/>
              </a:buClr>
              <a:buSzPts val="2800"/>
              <a:buChar char="•"/>
            </a:pPr>
            <a:r>
              <a:rPr lang="en-US" sz="2400" dirty="0"/>
              <a:t>As of March 2024, seven states specified that noncitizens may not vote in state and local elections: Alabama, Arizona, Colorado, Florida, Louisiana, North Dakota, and Ohio. </a:t>
            </a:r>
          </a:p>
          <a:p>
            <a:pPr marL="228600" lvl="0" indent="-228600" algn="l" rtl="0">
              <a:lnSpc>
                <a:spcPct val="90000"/>
              </a:lnSpc>
              <a:spcBef>
                <a:spcPts val="1000"/>
              </a:spcBef>
              <a:spcAft>
                <a:spcPts val="0"/>
              </a:spcAft>
              <a:buClr>
                <a:srgbClr val="FF0000"/>
              </a:buClr>
              <a:buSzPts val="2800"/>
              <a:buChar char="•"/>
            </a:pPr>
            <a:r>
              <a:rPr lang="en-US" sz="2400" dirty="0"/>
              <a:t>As of March 2024, the District of Columbia and municipalities in three states allowed noncitizens to vote in local elections. The three states are California, Maryland, and Vermont. </a:t>
            </a:r>
          </a:p>
        </p:txBody>
      </p:sp>
      <p:sp>
        <p:nvSpPr>
          <p:cNvPr id="5" name="Rectangle 4">
            <a:extLst>
              <a:ext uri="{FF2B5EF4-FFF2-40B4-BE49-F238E27FC236}">
                <a16:creationId xmlns:a16="http://schemas.microsoft.com/office/drawing/2014/main" id="{889B6D72-9AE3-EF2F-E4D8-B9258192E53C}"/>
              </a:ext>
            </a:extLst>
          </p:cNvPr>
          <p:cNvSpPr/>
          <p:nvPr/>
        </p:nvSpPr>
        <p:spPr>
          <a:xfrm>
            <a:off x="947852" y="4147073"/>
            <a:ext cx="10515599" cy="168501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buClr>
                <a:schemeClr val="dk1"/>
              </a:buClr>
              <a:buSzPts val="3200"/>
            </a:pPr>
            <a:r>
              <a:rPr lang="en-US" sz="2800" b="1" i="1" dirty="0">
                <a:solidFill>
                  <a:schemeClr val="bg1"/>
                </a:solidFill>
              </a:rPr>
              <a:t>Currently, 19 States and DC Issue Driver’s Licenses to Illegal Aliens and every state issues Driver’s Licenses to noncitizens.</a:t>
            </a:r>
            <a:endParaRPr lang="en-US" sz="2400" i="1" dirty="0">
              <a:solidFill>
                <a:schemeClr val="bg1"/>
              </a:solidFill>
            </a:endParaRPr>
          </a:p>
        </p:txBody>
      </p:sp>
      <p:sp>
        <p:nvSpPr>
          <p:cNvPr id="6" name="Google Shape;179;p16">
            <a:extLst>
              <a:ext uri="{FF2B5EF4-FFF2-40B4-BE49-F238E27FC236}">
                <a16:creationId xmlns:a16="http://schemas.microsoft.com/office/drawing/2014/main" id="{7CCF0D69-0672-B977-B297-DAF1C3D6CE1F}"/>
              </a:ext>
            </a:extLst>
          </p:cNvPr>
          <p:cNvSpPr txBox="1"/>
          <p:nvPr/>
        </p:nvSpPr>
        <p:spPr>
          <a:xfrm>
            <a:off x="737838" y="6138076"/>
            <a:ext cx="29553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203063"/>
                </a:solidFill>
                <a:latin typeface="Calibri"/>
                <a:ea typeface="Calibri"/>
                <a:cs typeface="Calibri"/>
                <a:sym typeface="Calibri"/>
              </a:rPr>
              <a:t>Source: </a:t>
            </a:r>
            <a:r>
              <a:rPr lang="en-US" sz="1800" b="1" i="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Ballotpedia.org</a:t>
            </a:r>
            <a:endParaRPr sz="1800" b="1"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416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0934663E-EDFA-26C3-E75B-78350A30AED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DC5405-06F4-FE4E-B701-0FEEC740FF8F}"/>
              </a:ext>
            </a:extLst>
          </p:cNvPr>
          <p:cNvPicPr>
            <a:picLocks noChangeAspect="1"/>
          </p:cNvPicPr>
          <p:nvPr/>
        </p:nvPicPr>
        <p:blipFill>
          <a:blip r:embed="rId5"/>
          <a:stretch>
            <a:fillRect/>
          </a:stretch>
        </p:blipFill>
        <p:spPr>
          <a:xfrm>
            <a:off x="10709048" y="6149087"/>
            <a:ext cx="1060693" cy="347665"/>
          </a:xfrm>
          <a:prstGeom prst="rect">
            <a:avLst/>
          </a:prstGeom>
        </p:spPr>
      </p:pic>
      <p:sp>
        <p:nvSpPr>
          <p:cNvPr id="2" name="Content Placeholder 2">
            <a:extLst>
              <a:ext uri="{FF2B5EF4-FFF2-40B4-BE49-F238E27FC236}">
                <a16:creationId xmlns:a16="http://schemas.microsoft.com/office/drawing/2014/main" id="{267091F8-4A61-5555-B350-C3D3E889CCAC}"/>
              </a:ext>
            </a:extLst>
          </p:cNvPr>
          <p:cNvSpPr txBox="1">
            <a:spLocks/>
          </p:cNvSpPr>
          <p:nvPr/>
        </p:nvSpPr>
        <p:spPr>
          <a:xfrm>
            <a:off x="838200" y="706920"/>
            <a:ext cx="10515600" cy="488474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2800"/>
              <a:buFont typeface="Arial" panose="020B0604020202020204" pitchFamily="34" charset="0"/>
              <a:buNone/>
            </a:pPr>
            <a:r>
              <a:rPr lang="en-US" b="1" dirty="0">
                <a:solidFill>
                  <a:srgbClr val="F03D40"/>
                </a:solidFill>
              </a:rPr>
              <a:t>The SAVE (Safeguarding American Voter Eligibility) Act </a:t>
            </a:r>
            <a:endParaRPr lang="en-US" dirty="0"/>
          </a:p>
          <a:p>
            <a:pPr marL="13335" indent="0">
              <a:buClr>
                <a:schemeClr val="dk1"/>
              </a:buClr>
              <a:buSzPct val="100000"/>
              <a:buFont typeface="Arial" panose="020B0604020202020204" pitchFamily="34" charset="0"/>
              <a:buNone/>
            </a:pPr>
            <a:r>
              <a:rPr lang="en-US" dirty="0">
                <a:solidFill>
                  <a:schemeClr val="tx1">
                    <a:lumMod val="50000"/>
                  </a:schemeClr>
                </a:solidFill>
              </a:rPr>
              <a:t>The SAVE Act will preserve the integrity of federal elections by ensuring that only US Citizens can participate in voting</a:t>
            </a:r>
          </a:p>
          <a:p>
            <a:pPr indent="-215265">
              <a:buClr>
                <a:schemeClr val="dk1"/>
              </a:buClr>
              <a:buSzPct val="100000"/>
            </a:pPr>
            <a:r>
              <a:rPr lang="en-US" dirty="0">
                <a:solidFill>
                  <a:schemeClr val="tx1">
                    <a:lumMod val="50000"/>
                  </a:schemeClr>
                </a:solidFill>
              </a:rPr>
              <a:t>Proposes amendments to the National Voter Registration Act: </a:t>
            </a:r>
          </a:p>
          <a:p>
            <a:pPr lvl="1"/>
            <a:r>
              <a:rPr lang="en-US" dirty="0"/>
              <a:t>Requiring that proof of citizenship accompany the federal voter registration application that every state must accept.</a:t>
            </a:r>
          </a:p>
          <a:p>
            <a:pPr lvl="1"/>
            <a:r>
              <a:rPr lang="en-US" dirty="0"/>
              <a:t>Mandating that states establish a program to remove noncitizens from their existing voter rolls using data provided by the Department of Homeland Security and the Social Security Administration at no cost to the states. </a:t>
            </a:r>
          </a:p>
          <a:p>
            <a:pPr lvl="1"/>
            <a:r>
              <a:rPr lang="en-US" dirty="0"/>
              <a:t>Empowering U.S. citizens to bring civil lawsuits against election officials who fail to require proof of citizenship to register to vote in Federal elections. </a:t>
            </a:r>
          </a:p>
          <a:p>
            <a:pPr lvl="1"/>
            <a:r>
              <a:rPr lang="en-US" dirty="0"/>
              <a:t>Creating criminal penalties for persons who knowingly register noncitizens to vote in Federal elections.</a:t>
            </a:r>
          </a:p>
          <a:p>
            <a:pPr lvl="1" indent="-215265">
              <a:spcBef>
                <a:spcPts val="1000"/>
              </a:spcBef>
              <a:buClr>
                <a:schemeClr val="dk1"/>
              </a:buClr>
              <a:buSzPct val="100000"/>
            </a:pPr>
            <a:endParaRPr lang="en-US" sz="600" dirty="0">
              <a:solidFill>
                <a:schemeClr val="tx1">
                  <a:lumMod val="50000"/>
                </a:schemeClr>
              </a:solidFill>
            </a:endParaRPr>
          </a:p>
        </p:txBody>
      </p:sp>
    </p:spTree>
    <p:extLst>
      <p:ext uri="{BB962C8B-B14F-4D97-AF65-F5344CB8AC3E}">
        <p14:creationId xmlns:p14="http://schemas.microsoft.com/office/powerpoint/2010/main" val="298304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E816515D-F517-FDEE-43ED-A93E28EA3AA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1059C4-754D-68B9-6E25-A21A61978C09}"/>
              </a:ext>
            </a:extLst>
          </p:cNvPr>
          <p:cNvPicPr>
            <a:picLocks noChangeAspect="1"/>
          </p:cNvPicPr>
          <p:nvPr/>
        </p:nvPicPr>
        <p:blipFill>
          <a:blip r:embed="rId5"/>
          <a:stretch>
            <a:fillRect/>
          </a:stretch>
        </p:blipFill>
        <p:spPr>
          <a:xfrm>
            <a:off x="10709048" y="6149087"/>
            <a:ext cx="1060693" cy="347665"/>
          </a:xfrm>
          <a:prstGeom prst="rect">
            <a:avLst/>
          </a:prstGeom>
        </p:spPr>
      </p:pic>
      <p:sp>
        <p:nvSpPr>
          <p:cNvPr id="2" name="Content Placeholder 2">
            <a:extLst>
              <a:ext uri="{FF2B5EF4-FFF2-40B4-BE49-F238E27FC236}">
                <a16:creationId xmlns:a16="http://schemas.microsoft.com/office/drawing/2014/main" id="{4AD41D33-3C13-B808-C4E2-D482E1143227}"/>
              </a:ext>
            </a:extLst>
          </p:cNvPr>
          <p:cNvSpPr txBox="1">
            <a:spLocks/>
          </p:cNvSpPr>
          <p:nvPr/>
        </p:nvSpPr>
        <p:spPr>
          <a:xfrm>
            <a:off x="838200" y="706920"/>
            <a:ext cx="10515600" cy="4884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215265">
              <a:spcBef>
                <a:spcPts val="1000"/>
              </a:spcBef>
              <a:buClr>
                <a:schemeClr val="dk1"/>
              </a:buClr>
              <a:buSzPct val="100000"/>
            </a:pPr>
            <a:endParaRPr lang="en-US" sz="600" dirty="0">
              <a:solidFill>
                <a:schemeClr val="tx1">
                  <a:lumMod val="50000"/>
                </a:schemeClr>
              </a:solidFill>
            </a:endParaRPr>
          </a:p>
        </p:txBody>
      </p:sp>
      <p:sp>
        <p:nvSpPr>
          <p:cNvPr id="3" name="Content Placeholder 2">
            <a:extLst>
              <a:ext uri="{FF2B5EF4-FFF2-40B4-BE49-F238E27FC236}">
                <a16:creationId xmlns:a16="http://schemas.microsoft.com/office/drawing/2014/main" id="{6838DA67-B671-CAE9-5929-471C11A96721}"/>
              </a:ext>
            </a:extLst>
          </p:cNvPr>
          <p:cNvSpPr>
            <a:spLocks noGrp="1"/>
          </p:cNvSpPr>
          <p:nvPr>
            <p:ph idx="1"/>
          </p:nvPr>
        </p:nvSpPr>
        <p:spPr>
          <a:xfrm>
            <a:off x="990600" y="859320"/>
            <a:ext cx="10515600" cy="4884745"/>
          </a:xfrm>
        </p:spPr>
        <p:txBody>
          <a:bodyPr>
            <a:normAutofit fontScale="92500" lnSpcReduction="10000"/>
          </a:bodyPr>
          <a:lstStyle/>
          <a:p>
            <a:pPr marL="0" indent="0">
              <a:buClr>
                <a:schemeClr val="dk1"/>
              </a:buClr>
              <a:buSzPts val="2800"/>
              <a:buNone/>
            </a:pPr>
            <a:r>
              <a:rPr lang="en-US" sz="3500" b="1" dirty="0">
                <a:solidFill>
                  <a:srgbClr val="F03D40"/>
                </a:solidFill>
              </a:rPr>
              <a:t>The SAVE (Safeguarding American Voter Eligibility) Act</a:t>
            </a:r>
          </a:p>
          <a:p>
            <a:pPr marL="0" indent="0">
              <a:buClr>
                <a:schemeClr val="dk1"/>
              </a:buClr>
              <a:buSzPts val="2800"/>
              <a:buNone/>
            </a:pPr>
            <a:r>
              <a:rPr lang="en-US" sz="2600" dirty="0">
                <a:solidFill>
                  <a:schemeClr val="tx1">
                    <a:lumMod val="50000"/>
                  </a:schemeClr>
                </a:solidFill>
              </a:rPr>
              <a:t>State Level: </a:t>
            </a:r>
          </a:p>
          <a:p>
            <a:pPr lvl="0">
              <a:buClr>
                <a:srgbClr val="FF0000"/>
              </a:buClr>
            </a:pPr>
            <a:r>
              <a:rPr lang="en-US" dirty="0"/>
              <a:t>If an identiﬁcation or permit to drive is issued to noncitizens, ensure that it is clearly discernible as a noncitizen permit or identiﬁcation ONLY.</a:t>
            </a:r>
          </a:p>
          <a:p>
            <a:pPr lvl="1">
              <a:buClr>
                <a:srgbClr val="2E4574"/>
              </a:buClr>
              <a:buFont typeface="System Font Regular"/>
              <a:buChar char="→"/>
            </a:pPr>
            <a:r>
              <a:rPr lang="en-US" i="1" dirty="0"/>
              <a:t>Remember, noncitizens are not always illegally here. Some are legally in the USA, but they are still not allowed to vote.</a:t>
            </a:r>
            <a:r>
              <a:rPr lang="en-US" dirty="0"/>
              <a:t> </a:t>
            </a:r>
          </a:p>
          <a:p>
            <a:pPr lvl="0">
              <a:buClr>
                <a:srgbClr val="FF0000"/>
              </a:buClr>
            </a:pPr>
            <a:r>
              <a:rPr lang="en-US" dirty="0"/>
              <a:t>Ensure that noncitizens are not being registered to vote at the DMV or other state agencies.</a:t>
            </a:r>
          </a:p>
          <a:p>
            <a:pPr lvl="0">
              <a:buClr>
                <a:srgbClr val="FF0000"/>
              </a:buClr>
            </a:pPr>
            <a:r>
              <a:rPr lang="en-US" dirty="0"/>
              <a:t>State election oﬃcials must create a process in cooperation with the DMV and social services agencies to ensure that noncitizen registrations are not included in the registrations forwarded from DMV and social services agencies to the state election oﬃces.</a:t>
            </a:r>
          </a:p>
          <a:p>
            <a:pPr marL="0" indent="0">
              <a:buClr>
                <a:schemeClr val="dk1"/>
              </a:buClr>
              <a:buSzPts val="2800"/>
              <a:buNone/>
            </a:pPr>
            <a:endParaRPr lang="en-US" dirty="0">
              <a:solidFill>
                <a:schemeClr val="tx1">
                  <a:lumMod val="50000"/>
                </a:schemeClr>
              </a:solidFill>
            </a:endParaRPr>
          </a:p>
        </p:txBody>
      </p:sp>
    </p:spTree>
    <p:extLst>
      <p:ext uri="{BB962C8B-B14F-4D97-AF65-F5344CB8AC3E}">
        <p14:creationId xmlns:p14="http://schemas.microsoft.com/office/powerpoint/2010/main" val="1483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2CEDB659-8FED-966B-4DA2-5F35BEF8687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649908A-93E4-234E-B423-B3EEB7034593}"/>
              </a:ext>
            </a:extLst>
          </p:cNvPr>
          <p:cNvPicPr>
            <a:picLocks noChangeAspect="1"/>
          </p:cNvPicPr>
          <p:nvPr/>
        </p:nvPicPr>
        <p:blipFill>
          <a:blip r:embed="rId5"/>
          <a:stretch>
            <a:fillRect/>
          </a:stretch>
        </p:blipFill>
        <p:spPr>
          <a:xfrm>
            <a:off x="10709048" y="6149087"/>
            <a:ext cx="1060693" cy="347665"/>
          </a:xfrm>
          <a:prstGeom prst="rect">
            <a:avLst/>
          </a:prstGeom>
        </p:spPr>
      </p:pic>
      <p:sp>
        <p:nvSpPr>
          <p:cNvPr id="2" name="Content Placeholder 2">
            <a:extLst>
              <a:ext uri="{FF2B5EF4-FFF2-40B4-BE49-F238E27FC236}">
                <a16:creationId xmlns:a16="http://schemas.microsoft.com/office/drawing/2014/main" id="{4911AAA4-9530-1D73-E452-24535DAB7576}"/>
              </a:ext>
            </a:extLst>
          </p:cNvPr>
          <p:cNvSpPr txBox="1">
            <a:spLocks/>
          </p:cNvSpPr>
          <p:nvPr/>
        </p:nvSpPr>
        <p:spPr>
          <a:xfrm>
            <a:off x="838200" y="706920"/>
            <a:ext cx="10515600" cy="48847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215265">
              <a:spcBef>
                <a:spcPts val="1000"/>
              </a:spcBef>
              <a:buClr>
                <a:schemeClr val="dk1"/>
              </a:buClr>
              <a:buSzPct val="100000"/>
            </a:pPr>
            <a:endParaRPr lang="en-US" sz="600" dirty="0">
              <a:solidFill>
                <a:schemeClr val="tx1">
                  <a:lumMod val="50000"/>
                </a:schemeClr>
              </a:solidFill>
            </a:endParaRPr>
          </a:p>
        </p:txBody>
      </p:sp>
      <p:sp>
        <p:nvSpPr>
          <p:cNvPr id="5" name="Title 4">
            <a:extLst>
              <a:ext uri="{FF2B5EF4-FFF2-40B4-BE49-F238E27FC236}">
                <a16:creationId xmlns:a16="http://schemas.microsoft.com/office/drawing/2014/main" id="{351847E0-6531-2AFF-3C1A-4B80FECFAE45}"/>
              </a:ext>
            </a:extLst>
          </p:cNvPr>
          <p:cNvSpPr>
            <a:spLocks noGrp="1"/>
          </p:cNvSpPr>
          <p:nvPr>
            <p:ph type="title"/>
          </p:nvPr>
        </p:nvSpPr>
        <p:spPr/>
        <p:txBody>
          <a:bodyPr/>
          <a:lstStyle/>
          <a:p>
            <a:pPr algn="ctr"/>
            <a:r>
              <a:rPr lang="en-US" b="1" dirty="0">
                <a:solidFill>
                  <a:srgbClr val="FF0000"/>
                </a:solidFill>
              </a:rPr>
              <a:t>POLL RESULTS</a:t>
            </a:r>
            <a:endParaRPr lang="en-US" dirty="0"/>
          </a:p>
        </p:txBody>
      </p:sp>
      <p:sp>
        <p:nvSpPr>
          <p:cNvPr id="3" name="Content Placeholder 2">
            <a:extLst>
              <a:ext uri="{FF2B5EF4-FFF2-40B4-BE49-F238E27FC236}">
                <a16:creationId xmlns:a16="http://schemas.microsoft.com/office/drawing/2014/main" id="{E2CBDE6C-6EC9-8E43-7319-A253CF195752}"/>
              </a:ext>
            </a:extLst>
          </p:cNvPr>
          <p:cNvSpPr>
            <a:spLocks noGrp="1"/>
          </p:cNvSpPr>
          <p:nvPr>
            <p:ph idx="1"/>
          </p:nvPr>
        </p:nvSpPr>
        <p:spPr/>
        <p:txBody>
          <a:bodyPr>
            <a:normAutofit lnSpcReduction="10000"/>
          </a:bodyPr>
          <a:lstStyle/>
          <a:p>
            <a:pPr marL="0" indent="0">
              <a:buClr>
                <a:schemeClr val="dk1"/>
              </a:buClr>
              <a:buSzPts val="2800"/>
              <a:buNone/>
            </a:pPr>
            <a:r>
              <a:rPr lang="en-US" b="1" dirty="0">
                <a:solidFill>
                  <a:schemeClr val="tx1">
                    <a:lumMod val="50000"/>
                  </a:schemeClr>
                </a:solidFill>
              </a:rPr>
              <a:t>The vast majority of Americans agree that only citizens should register to vote and only citizens should vote. </a:t>
            </a:r>
          </a:p>
          <a:p>
            <a:pPr marL="0" indent="0">
              <a:buNone/>
            </a:pPr>
            <a:r>
              <a:rPr lang="en-US" dirty="0">
                <a:solidFill>
                  <a:schemeClr val="tx1">
                    <a:lumMod val="50000"/>
                  </a:schemeClr>
                </a:solidFill>
              </a:rPr>
              <a:t>In </a:t>
            </a:r>
            <a:r>
              <a:rPr lang="en-US" dirty="0"/>
              <a:t>January 2024, Tea Party Patriots fielded a poll with McLaughlin and Associates about this issue. </a:t>
            </a:r>
            <a:endParaRPr lang="en-US" b="1" dirty="0">
              <a:solidFill>
                <a:schemeClr val="tx1">
                  <a:lumMod val="50000"/>
                </a:schemeClr>
              </a:solidFill>
            </a:endParaRPr>
          </a:p>
          <a:p>
            <a:pPr lvl="1">
              <a:buClr>
                <a:schemeClr val="accent6"/>
              </a:buClr>
              <a:buFont typeface="Wingdings" pitchFamily="2" charset="2"/>
              <a:buChar char="ü"/>
            </a:pPr>
            <a:r>
              <a:rPr lang="en-US" dirty="0"/>
              <a:t>The poll, which surveyed 1,000 voters and was conducted January 25-31, 2024, found:</a:t>
            </a:r>
            <a:endParaRPr lang="en-US" dirty="0">
              <a:solidFill>
                <a:schemeClr val="tx1">
                  <a:lumMod val="50000"/>
                </a:schemeClr>
              </a:solidFill>
            </a:endParaRPr>
          </a:p>
          <a:p>
            <a:pPr lvl="2">
              <a:buFont typeface="Wingdings" pitchFamily="2" charset="2"/>
              <a:buChar char="§"/>
            </a:pPr>
            <a:r>
              <a:rPr lang="en-US" dirty="0"/>
              <a:t>87% agree that “proof of United States citizenship should be required to register to vote in American elections.” </a:t>
            </a:r>
          </a:p>
          <a:p>
            <a:pPr lvl="2">
              <a:buFont typeface="Wingdings" pitchFamily="2" charset="2"/>
              <a:buChar char="§"/>
            </a:pPr>
            <a:r>
              <a:rPr lang="en-US" dirty="0"/>
              <a:t>86% agree that “only United States citizens should be allowed to vote in elections in America”</a:t>
            </a:r>
            <a:endParaRPr lang="en-US" i="1" dirty="0">
              <a:solidFill>
                <a:schemeClr val="tx1">
                  <a:lumMod val="50000"/>
                </a:schemeClr>
              </a:solidFill>
            </a:endParaRPr>
          </a:p>
          <a:p>
            <a:pPr marL="0" indent="0">
              <a:buNone/>
            </a:pPr>
            <a:r>
              <a:rPr lang="en-US" dirty="0"/>
              <a:t>You can visit our poll results page for a deeper dive into these results: </a:t>
            </a:r>
            <a:r>
              <a:rPr lang="en-US" dirty="0" err="1"/>
              <a:t>tpp.me</a:t>
            </a:r>
            <a:r>
              <a:rPr lang="en-US" dirty="0"/>
              <a:t>/</a:t>
            </a:r>
            <a:r>
              <a:rPr lang="en-US" dirty="0" err="1"/>
              <a:t>noncitizenpoll</a:t>
            </a:r>
            <a:r>
              <a:rPr lang="en-US" dirty="0"/>
              <a:t>.</a:t>
            </a:r>
            <a:endParaRPr lang="en-US" b="1" dirty="0"/>
          </a:p>
          <a:p>
            <a:pPr marL="0" indent="0">
              <a:buClr>
                <a:schemeClr val="dk1"/>
              </a:buClr>
              <a:buSzPts val="2800"/>
              <a:buNone/>
            </a:pPr>
            <a:endParaRPr lang="en-US" dirty="0">
              <a:solidFill>
                <a:schemeClr val="tx1">
                  <a:lumMod val="50000"/>
                </a:schemeClr>
              </a:solidFill>
            </a:endParaRPr>
          </a:p>
        </p:txBody>
      </p:sp>
    </p:spTree>
    <p:extLst>
      <p:ext uri="{BB962C8B-B14F-4D97-AF65-F5344CB8AC3E}">
        <p14:creationId xmlns:p14="http://schemas.microsoft.com/office/powerpoint/2010/main" val="145603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1D2A3-C5DD-3A46-6709-DD8962CF51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F26605F-4A7F-B65A-1E7A-524F1EFDFDBA}"/>
              </a:ext>
            </a:extLst>
          </p:cNvPr>
          <p:cNvPicPr>
            <a:picLocks noChangeAspect="1"/>
          </p:cNvPicPr>
          <p:nvPr/>
        </p:nvPicPr>
        <p:blipFill>
          <a:blip r:embed="rId3"/>
          <a:stretch>
            <a:fillRect/>
          </a:stretch>
        </p:blipFill>
        <p:spPr>
          <a:xfrm>
            <a:off x="10709048" y="6149087"/>
            <a:ext cx="1060693" cy="347665"/>
          </a:xfrm>
          <a:prstGeom prst="rect">
            <a:avLst/>
          </a:prstGeom>
        </p:spPr>
      </p:pic>
      <p:pic>
        <p:nvPicPr>
          <p:cNvPr id="7" name="Picture 6" descr="A screenshot of a screen&#10;&#10;AI-generated content may be incorrect.">
            <a:extLst>
              <a:ext uri="{FF2B5EF4-FFF2-40B4-BE49-F238E27FC236}">
                <a16:creationId xmlns:a16="http://schemas.microsoft.com/office/drawing/2014/main" id="{75A263BA-EB7E-7D19-71FE-BFF3073E5360}"/>
              </a:ext>
            </a:extLst>
          </p:cNvPr>
          <p:cNvPicPr>
            <a:picLocks noChangeAspect="1"/>
          </p:cNvPicPr>
          <p:nvPr/>
        </p:nvPicPr>
        <p:blipFill>
          <a:blip r:embed="rId4"/>
          <a:stretch>
            <a:fillRect/>
          </a:stretch>
        </p:blipFill>
        <p:spPr>
          <a:xfrm>
            <a:off x="2279650" y="260350"/>
            <a:ext cx="7632700" cy="6337300"/>
          </a:xfrm>
          <a:prstGeom prst="rect">
            <a:avLst/>
          </a:prstGeom>
        </p:spPr>
      </p:pic>
    </p:spTree>
    <p:extLst>
      <p:ext uri="{BB962C8B-B14F-4D97-AF65-F5344CB8AC3E}">
        <p14:creationId xmlns:p14="http://schemas.microsoft.com/office/powerpoint/2010/main" val="353554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E5D3D22A-E6A4-F998-D1D6-EAED36B4B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EDC6FB-DDC9-963F-8DD7-FC0A4B67DD06}"/>
              </a:ext>
            </a:extLst>
          </p:cNvPr>
          <p:cNvSpPr>
            <a:spLocks noGrp="1"/>
          </p:cNvSpPr>
          <p:nvPr>
            <p:ph type="title"/>
          </p:nvPr>
        </p:nvSpPr>
        <p:spPr/>
        <p:txBody>
          <a:bodyPr/>
          <a:lstStyle/>
          <a:p>
            <a:pPr algn="ctr"/>
            <a:r>
              <a:rPr lang="en-US" b="1" dirty="0">
                <a:solidFill>
                  <a:srgbClr val="FF0000"/>
                </a:solidFill>
              </a:rPr>
              <a:t>WHAT ARE WE DOING? </a:t>
            </a:r>
            <a:endParaRPr lang="en-US" dirty="0">
              <a:solidFill>
                <a:srgbClr val="FF0000"/>
              </a:solidFill>
            </a:endParaRPr>
          </a:p>
        </p:txBody>
      </p:sp>
      <p:sp>
        <p:nvSpPr>
          <p:cNvPr id="3" name="Content Placeholder 2">
            <a:extLst>
              <a:ext uri="{FF2B5EF4-FFF2-40B4-BE49-F238E27FC236}">
                <a16:creationId xmlns:a16="http://schemas.microsoft.com/office/drawing/2014/main" id="{138BD106-0A26-ABFC-0ABE-89D8DF39F350}"/>
              </a:ext>
            </a:extLst>
          </p:cNvPr>
          <p:cNvSpPr>
            <a:spLocks noGrp="1"/>
          </p:cNvSpPr>
          <p:nvPr>
            <p:ph idx="1"/>
          </p:nvPr>
        </p:nvSpPr>
        <p:spPr/>
        <p:txBody>
          <a:bodyPr/>
          <a:lstStyle/>
          <a:p>
            <a:pPr marL="0" indent="0" algn="ctr">
              <a:buNone/>
            </a:pPr>
            <a:r>
              <a:rPr lang="en-US" b="1" dirty="0"/>
              <a:t>We’re asking you to host multiple activities throughout August—sign waves, ice-cream socials, phone-and-email campaigns, petition drives, letter deliveries, and tour-stop events. Every action you take builds the pressure to attach the SAVE Act to critical legislation, pass it, and send it to the President’s desk</a:t>
            </a:r>
          </a:p>
          <a:p>
            <a:pPr marL="0" lvl="0" indent="0">
              <a:buNone/>
            </a:pPr>
            <a:r>
              <a:rPr lang="en-US" b="1" dirty="0"/>
              <a:t>Key Dates:</a:t>
            </a:r>
            <a:endParaRPr lang="en-US" dirty="0"/>
          </a:p>
          <a:p>
            <a:pPr lvl="1">
              <a:buClr>
                <a:schemeClr val="accent6"/>
              </a:buClr>
              <a:buFont typeface="Wingdings" pitchFamily="2" charset="2"/>
              <a:buChar char="ü"/>
            </a:pPr>
            <a:r>
              <a:rPr lang="en-US" b="1" dirty="0">
                <a:solidFill>
                  <a:schemeClr val="tx1">
                    <a:lumMod val="50000"/>
                  </a:schemeClr>
                </a:solidFill>
              </a:rPr>
              <a:t>August 9 &amp; 15 </a:t>
            </a:r>
            <a:r>
              <a:rPr lang="en-US" dirty="0">
                <a:solidFill>
                  <a:schemeClr val="tx1">
                    <a:lumMod val="50000"/>
                  </a:schemeClr>
                </a:solidFill>
              </a:rPr>
              <a:t>→ Neighborhood petition drives</a:t>
            </a:r>
          </a:p>
          <a:p>
            <a:pPr lvl="1">
              <a:buClr>
                <a:schemeClr val="accent6"/>
              </a:buClr>
              <a:buFont typeface="Wingdings" pitchFamily="2" charset="2"/>
              <a:buChar char="ü"/>
            </a:pPr>
            <a:r>
              <a:rPr lang="en-US" b="1" dirty="0">
                <a:solidFill>
                  <a:schemeClr val="tx1">
                    <a:lumMod val="50000"/>
                  </a:schemeClr>
                </a:solidFill>
              </a:rPr>
              <a:t>August 14-19 </a:t>
            </a:r>
            <a:r>
              <a:rPr lang="en-US" dirty="0">
                <a:solidFill>
                  <a:schemeClr val="tx1">
                    <a:lumMod val="50000"/>
                  </a:schemeClr>
                </a:solidFill>
              </a:rPr>
              <a:t>→ Ice-cream socials and petition signings</a:t>
            </a:r>
          </a:p>
          <a:p>
            <a:pPr lvl="1">
              <a:buClr>
                <a:schemeClr val="accent6"/>
              </a:buClr>
              <a:buFont typeface="Wingdings" pitchFamily="2" charset="2"/>
              <a:buChar char="ü"/>
            </a:pPr>
            <a:r>
              <a:rPr lang="en-US" b="1" dirty="0">
                <a:solidFill>
                  <a:schemeClr val="tx1">
                    <a:lumMod val="50000"/>
                  </a:schemeClr>
                </a:solidFill>
              </a:rPr>
              <a:t>August 23 </a:t>
            </a:r>
            <a:r>
              <a:rPr lang="en-US" dirty="0">
                <a:solidFill>
                  <a:schemeClr val="tx1">
                    <a:lumMod val="50000"/>
                  </a:schemeClr>
                </a:solidFill>
              </a:rPr>
              <a:t>→ Local sign-waving events</a:t>
            </a:r>
          </a:p>
          <a:p>
            <a:pPr lvl="1">
              <a:buClr>
                <a:schemeClr val="accent6"/>
              </a:buClr>
              <a:buFont typeface="Wingdings" pitchFamily="2" charset="2"/>
              <a:buChar char="ü"/>
            </a:pPr>
            <a:r>
              <a:rPr lang="en-US" b="1" dirty="0">
                <a:solidFill>
                  <a:schemeClr val="tx1">
                    <a:lumMod val="50000"/>
                  </a:schemeClr>
                </a:solidFill>
              </a:rPr>
              <a:t>September </a:t>
            </a:r>
            <a:r>
              <a:rPr lang="en-US" dirty="0">
                <a:solidFill>
                  <a:schemeClr val="tx1">
                    <a:lumMod val="50000"/>
                  </a:schemeClr>
                </a:solidFill>
              </a:rPr>
              <a:t>→ Washington, D.C. press conference and petition delivery</a:t>
            </a:r>
          </a:p>
          <a:p>
            <a:pPr marL="0" indent="0" algn="ctr">
              <a:buNone/>
            </a:pPr>
            <a:endParaRPr lang="en-US" dirty="0"/>
          </a:p>
        </p:txBody>
      </p:sp>
      <p:pic>
        <p:nvPicPr>
          <p:cNvPr id="4" name="Picture 3">
            <a:extLst>
              <a:ext uri="{FF2B5EF4-FFF2-40B4-BE49-F238E27FC236}">
                <a16:creationId xmlns:a16="http://schemas.microsoft.com/office/drawing/2014/main" id="{B04286D1-5A2D-9DB7-2C0E-4EF03B74A08D}"/>
              </a:ext>
            </a:extLst>
          </p:cNvPr>
          <p:cNvPicPr>
            <a:picLocks noChangeAspect="1"/>
          </p:cNvPicPr>
          <p:nvPr/>
        </p:nvPicPr>
        <p:blipFill>
          <a:blip r:embed="rId5"/>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405675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screenshot of a web page&#10;&#10;AI-generated content may be incorrect.">
            <a:extLst>
              <a:ext uri="{FF2B5EF4-FFF2-40B4-BE49-F238E27FC236}">
                <a16:creationId xmlns:a16="http://schemas.microsoft.com/office/drawing/2014/main" id="{F8E18E08-1E4C-F741-9C44-A7AA9EB3CAA5}"/>
              </a:ext>
            </a:extLst>
          </p:cNvPr>
          <p:cNvPicPr>
            <a:picLocks noGrp="1" noChangeAspect="1"/>
          </p:cNvPicPr>
          <p:nvPr>
            <p:ph idx="1"/>
          </p:nvPr>
        </p:nvPicPr>
        <p:blipFill>
          <a:blip r:embed="rId3"/>
          <a:srcRect r="1760"/>
          <a:stretch>
            <a:fillRect/>
          </a:stretch>
        </p:blipFill>
        <p:spPr>
          <a:xfrm>
            <a:off x="20" y="1282"/>
            <a:ext cx="12191980" cy="6856718"/>
          </a:xfrm>
          <a:prstGeom prst="rect">
            <a:avLst/>
          </a:prstGeom>
        </p:spPr>
      </p:pic>
    </p:spTree>
    <p:extLst>
      <p:ext uri="{BB962C8B-B14F-4D97-AF65-F5344CB8AC3E}">
        <p14:creationId xmlns:p14="http://schemas.microsoft.com/office/powerpoint/2010/main" val="397271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5D22A328-400D-D0FD-51CF-FAE21FA9E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B4A22-BF4B-A77A-6B35-4EF23D69B599}"/>
              </a:ext>
            </a:extLst>
          </p:cNvPr>
          <p:cNvSpPr>
            <a:spLocks noGrp="1"/>
          </p:cNvSpPr>
          <p:nvPr>
            <p:ph type="title"/>
          </p:nvPr>
        </p:nvSpPr>
        <p:spPr/>
        <p:txBody>
          <a:bodyPr/>
          <a:lstStyle/>
          <a:p>
            <a:pPr algn="ctr"/>
            <a:r>
              <a:rPr lang="en-US" b="1" dirty="0">
                <a:solidFill>
                  <a:srgbClr val="FF0000"/>
                </a:solidFill>
              </a:rPr>
              <a:t>CALL TO ACTION- SHARE THIS! </a:t>
            </a:r>
            <a:endParaRPr lang="en-US" dirty="0">
              <a:solidFill>
                <a:srgbClr val="FF0000"/>
              </a:solidFill>
            </a:endParaRPr>
          </a:p>
        </p:txBody>
      </p:sp>
      <p:pic>
        <p:nvPicPr>
          <p:cNvPr id="4" name="Picture 3">
            <a:extLst>
              <a:ext uri="{FF2B5EF4-FFF2-40B4-BE49-F238E27FC236}">
                <a16:creationId xmlns:a16="http://schemas.microsoft.com/office/drawing/2014/main" id="{098F0495-32C5-4938-5E44-FBF10FED3E24}"/>
              </a:ext>
            </a:extLst>
          </p:cNvPr>
          <p:cNvPicPr>
            <a:picLocks noChangeAspect="1"/>
          </p:cNvPicPr>
          <p:nvPr/>
        </p:nvPicPr>
        <p:blipFill>
          <a:blip r:embed="rId5"/>
          <a:stretch>
            <a:fillRect/>
          </a:stretch>
        </p:blipFill>
        <p:spPr>
          <a:xfrm>
            <a:off x="10709048" y="6149087"/>
            <a:ext cx="1060693" cy="347665"/>
          </a:xfrm>
          <a:prstGeom prst="rect">
            <a:avLst/>
          </a:prstGeom>
        </p:spPr>
      </p:pic>
      <p:sp>
        <p:nvSpPr>
          <p:cNvPr id="5" name="Content Placeholder 2">
            <a:extLst>
              <a:ext uri="{FF2B5EF4-FFF2-40B4-BE49-F238E27FC236}">
                <a16:creationId xmlns:a16="http://schemas.microsoft.com/office/drawing/2014/main" id="{703D271F-27EC-BC19-45DC-FD44DDDDFC97}"/>
              </a:ext>
            </a:extLst>
          </p:cNvPr>
          <p:cNvSpPr>
            <a:spLocks noGrp="1"/>
          </p:cNvSpPr>
          <p:nvPr>
            <p:ph idx="1"/>
          </p:nvPr>
        </p:nvSpPr>
        <p:spPr/>
        <p:txBody>
          <a:bodyPr>
            <a:normAutofit fontScale="92500"/>
          </a:bodyPr>
          <a:lstStyle/>
          <a:p>
            <a:pPr marL="0" indent="0">
              <a:buNone/>
            </a:pPr>
            <a:r>
              <a:rPr lang="en-US" b="1" dirty="0"/>
              <a:t>Share this with your friends and family</a:t>
            </a:r>
          </a:p>
          <a:p>
            <a:pPr lvl="1">
              <a:buClr>
                <a:schemeClr val="accent6"/>
              </a:buClr>
              <a:buFont typeface="Wingdings" pitchFamily="2" charset="2"/>
              <a:buChar char="ü"/>
            </a:pPr>
            <a:r>
              <a:rPr lang="en-US" dirty="0">
                <a:solidFill>
                  <a:schemeClr val="tx1">
                    <a:lumMod val="50000"/>
                  </a:schemeClr>
                </a:solidFill>
              </a:rPr>
              <a:t>Invite others to sign up at </a:t>
            </a:r>
            <a:r>
              <a:rPr lang="en-US" b="1" dirty="0" err="1">
                <a:solidFill>
                  <a:schemeClr val="tx1">
                    <a:lumMod val="50000"/>
                  </a:schemeClr>
                </a:solidFill>
              </a:rPr>
              <a:t>Only</a:t>
            </a:r>
            <a:r>
              <a:rPr lang="en-US" dirty="0" err="1">
                <a:solidFill>
                  <a:schemeClr val="tx1">
                    <a:lumMod val="50000"/>
                  </a:schemeClr>
                </a:solidFill>
              </a:rPr>
              <a:t>Citizens</a:t>
            </a:r>
            <a:r>
              <a:rPr lang="en-US" b="1" dirty="0" err="1">
                <a:solidFill>
                  <a:schemeClr val="tx1">
                    <a:lumMod val="50000"/>
                  </a:schemeClr>
                </a:solidFill>
              </a:rPr>
              <a:t>Vote</a:t>
            </a:r>
            <a:r>
              <a:rPr lang="en-US" dirty="0" err="1">
                <a:solidFill>
                  <a:schemeClr val="tx1">
                    <a:lumMod val="50000"/>
                  </a:schemeClr>
                </a:solidFill>
              </a:rPr>
              <a:t>Month</a:t>
            </a:r>
            <a:r>
              <a:rPr lang="en-US" b="1" dirty="0" err="1">
                <a:solidFill>
                  <a:schemeClr val="tx1">
                    <a:lumMod val="50000"/>
                  </a:schemeClr>
                </a:solidFill>
              </a:rPr>
              <a:t>.com</a:t>
            </a:r>
            <a:endParaRPr lang="en-US" b="1" dirty="0">
              <a:solidFill>
                <a:schemeClr val="tx1">
                  <a:lumMod val="50000"/>
                </a:schemeClr>
              </a:solidFill>
            </a:endParaRPr>
          </a:p>
          <a:p>
            <a:pPr lvl="1">
              <a:buClr>
                <a:schemeClr val="accent6"/>
              </a:buClr>
              <a:buFont typeface="Wingdings" pitchFamily="2" charset="2"/>
              <a:buChar char="ü"/>
            </a:pPr>
            <a:r>
              <a:rPr lang="en-US" dirty="0">
                <a:solidFill>
                  <a:schemeClr val="tx1">
                    <a:lumMod val="50000"/>
                  </a:schemeClr>
                </a:solidFill>
              </a:rPr>
              <a:t>Share on social media:</a:t>
            </a:r>
          </a:p>
          <a:p>
            <a:pPr lvl="2">
              <a:buFont typeface="Wingdings" pitchFamily="2" charset="2"/>
              <a:buChar char="§"/>
            </a:pPr>
            <a:r>
              <a:rPr lang="en-US" i="1" dirty="0">
                <a:solidFill>
                  <a:schemeClr val="tx1">
                    <a:lumMod val="50000"/>
                  </a:schemeClr>
                </a:solidFill>
              </a:rPr>
              <a:t>America has massive loopholes in our voter registration system, and they must be closed. Support the SAVE Act and protect American elections! #</a:t>
            </a:r>
            <a:r>
              <a:rPr lang="en-US" i="1" dirty="0" err="1">
                <a:solidFill>
                  <a:schemeClr val="tx1">
                    <a:lumMod val="50000"/>
                  </a:schemeClr>
                </a:solidFill>
              </a:rPr>
              <a:t>OnlyCitizensVote</a:t>
            </a:r>
            <a:endParaRPr lang="en-US" i="1" dirty="0">
              <a:solidFill>
                <a:schemeClr val="tx1">
                  <a:lumMod val="50000"/>
                </a:schemeClr>
              </a:solidFill>
            </a:endParaRPr>
          </a:p>
          <a:p>
            <a:pPr lvl="2">
              <a:buFont typeface="Wingdings" pitchFamily="2" charset="2"/>
              <a:buChar char="§"/>
            </a:pPr>
            <a:r>
              <a:rPr lang="en-US" i="1" dirty="0">
                <a:solidFill>
                  <a:schemeClr val="tx1">
                    <a:lumMod val="50000"/>
                  </a:schemeClr>
                </a:solidFill>
              </a:rPr>
              <a:t>Securing American elections means closing the loopholes that allow noncitizens to vote. The #</a:t>
            </a:r>
            <a:r>
              <a:rPr lang="en-US" i="1" dirty="0" err="1">
                <a:solidFill>
                  <a:schemeClr val="tx1">
                    <a:lumMod val="50000"/>
                  </a:schemeClr>
                </a:solidFill>
              </a:rPr>
              <a:t>SAVEAct</a:t>
            </a:r>
            <a:r>
              <a:rPr lang="en-US" i="1" dirty="0">
                <a:solidFill>
                  <a:schemeClr val="tx1">
                    <a:lumMod val="50000"/>
                  </a:schemeClr>
                </a:solidFill>
              </a:rPr>
              <a:t> does exactly that by closing gaps in our voter registration system. Tell your members of Congress to support the #</a:t>
            </a:r>
            <a:r>
              <a:rPr lang="en-US" i="1" dirty="0" err="1">
                <a:solidFill>
                  <a:schemeClr val="tx1">
                    <a:lumMod val="50000"/>
                  </a:schemeClr>
                </a:solidFill>
              </a:rPr>
              <a:t>SAVEAct</a:t>
            </a:r>
            <a:r>
              <a:rPr lang="en-US" i="1" dirty="0">
                <a:solidFill>
                  <a:schemeClr val="tx1">
                    <a:lumMod val="50000"/>
                  </a:schemeClr>
                </a:solidFill>
              </a:rPr>
              <a:t>!</a:t>
            </a:r>
          </a:p>
          <a:p>
            <a:pPr marL="0" indent="0">
              <a:buNone/>
            </a:pPr>
            <a:r>
              <a:rPr lang="en-US" b="1" dirty="0"/>
              <a:t>Sign up to do one of the activities</a:t>
            </a:r>
          </a:p>
          <a:p>
            <a:pPr lvl="1">
              <a:buClr>
                <a:schemeClr val="accent6"/>
              </a:buClr>
              <a:buFont typeface="Wingdings" pitchFamily="2" charset="2"/>
              <a:buChar char="ü"/>
            </a:pPr>
            <a:r>
              <a:rPr lang="en-US" dirty="0">
                <a:solidFill>
                  <a:schemeClr val="tx1">
                    <a:lumMod val="50000"/>
                  </a:schemeClr>
                </a:solidFill>
              </a:rPr>
              <a:t>If you have signed up for the social and/or the sign waving, determine the date and time and let us know (we need a place where they can enter than info).</a:t>
            </a:r>
          </a:p>
          <a:p>
            <a:pPr marL="0" indent="0">
              <a:buNone/>
            </a:pPr>
            <a:r>
              <a:rPr lang="en-US" b="1" dirty="0"/>
              <a:t>Visit </a:t>
            </a:r>
            <a:r>
              <a:rPr lang="en-US" b="1" dirty="0" err="1">
                <a:solidFill>
                  <a:schemeClr val="tx1">
                    <a:lumMod val="50000"/>
                  </a:schemeClr>
                </a:solidFill>
              </a:rPr>
              <a:t>Only</a:t>
            </a:r>
            <a:r>
              <a:rPr lang="en-US" dirty="0" err="1">
                <a:solidFill>
                  <a:schemeClr val="tx1">
                    <a:lumMod val="50000"/>
                  </a:schemeClr>
                </a:solidFill>
              </a:rPr>
              <a:t>Citizens</a:t>
            </a:r>
            <a:r>
              <a:rPr lang="en-US" b="1" dirty="0" err="1">
                <a:solidFill>
                  <a:schemeClr val="tx1">
                    <a:lumMod val="50000"/>
                  </a:schemeClr>
                </a:solidFill>
              </a:rPr>
              <a:t>Vote</a:t>
            </a:r>
            <a:r>
              <a:rPr lang="en-US" dirty="0" err="1">
                <a:solidFill>
                  <a:schemeClr val="tx1">
                    <a:lumMod val="50000"/>
                  </a:schemeClr>
                </a:solidFill>
              </a:rPr>
              <a:t>Month</a:t>
            </a:r>
            <a:r>
              <a:rPr lang="en-US" b="1" dirty="0" err="1">
                <a:solidFill>
                  <a:schemeClr val="tx1">
                    <a:lumMod val="50000"/>
                  </a:schemeClr>
                </a:solidFill>
              </a:rPr>
              <a:t>.com</a:t>
            </a:r>
            <a:r>
              <a:rPr lang="en-US" b="1" dirty="0">
                <a:solidFill>
                  <a:schemeClr val="tx1">
                    <a:lumMod val="50000"/>
                  </a:schemeClr>
                </a:solidFill>
              </a:rPr>
              <a:t> for resources and materials </a:t>
            </a:r>
          </a:p>
          <a:p>
            <a:pPr marL="0" indent="0">
              <a:buNone/>
            </a:pPr>
            <a:endParaRPr lang="en-US" b="1" dirty="0"/>
          </a:p>
        </p:txBody>
      </p:sp>
    </p:spTree>
    <p:extLst>
      <p:ext uri="{BB962C8B-B14F-4D97-AF65-F5344CB8AC3E}">
        <p14:creationId xmlns:p14="http://schemas.microsoft.com/office/powerpoint/2010/main" val="289345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062D-F513-2CE5-6937-4771F504C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4B6AE-9A30-FF00-CD82-26CBD37996A3}"/>
              </a:ext>
            </a:extLst>
          </p:cNvPr>
          <p:cNvSpPr>
            <a:spLocks noGrp="1"/>
          </p:cNvSpPr>
          <p:nvPr>
            <p:ph type="title"/>
          </p:nvPr>
        </p:nvSpPr>
        <p:spPr>
          <a:xfrm>
            <a:off x="838200" y="2088224"/>
            <a:ext cx="10515600" cy="1970820"/>
          </a:xfrm>
        </p:spPr>
        <p:txBody>
          <a:bodyPr>
            <a:normAutofit fontScale="90000"/>
          </a:bodyPr>
          <a:lstStyle/>
          <a:p>
            <a:pPr algn="ctr"/>
            <a:r>
              <a:rPr lang="en-US" sz="6000" b="1" dirty="0">
                <a:solidFill>
                  <a:srgbClr val="FF0000"/>
                </a:solidFill>
              </a:rPr>
              <a:t>THANK YOU! </a:t>
            </a:r>
            <a:br>
              <a:rPr lang="en-US" sz="6000" b="1" dirty="0">
                <a:solidFill>
                  <a:srgbClr val="FF0000"/>
                </a:solidFill>
              </a:rPr>
            </a:br>
            <a:br>
              <a:rPr lang="en-US" dirty="0"/>
            </a:br>
            <a:r>
              <a:rPr lang="en-US" dirty="0"/>
              <a:t>For questions reach out to our team at </a:t>
            </a:r>
            <a:r>
              <a:rPr lang="en-US" b="1" dirty="0">
                <a:solidFill>
                  <a:srgbClr val="2E4574"/>
                </a:solidFill>
                <a:hlinkClick r:id="rId3">
                  <a:extLst>
                    <a:ext uri="{A12FA001-AC4F-418D-AE19-62706E023703}">
                      <ahyp:hlinkClr xmlns:ahyp="http://schemas.microsoft.com/office/drawing/2018/hyperlinkcolor" val="tx"/>
                    </a:ext>
                  </a:extLst>
                </a:hlinkClick>
              </a:rPr>
              <a:t>support@teapartypatriots.org</a:t>
            </a:r>
            <a:r>
              <a:rPr lang="en-US" b="1" dirty="0">
                <a:solidFill>
                  <a:srgbClr val="2E4574"/>
                </a:solidFill>
              </a:rPr>
              <a:t> </a:t>
            </a:r>
          </a:p>
        </p:txBody>
      </p:sp>
      <p:pic>
        <p:nvPicPr>
          <p:cNvPr id="3" name="Picture 2">
            <a:extLst>
              <a:ext uri="{FF2B5EF4-FFF2-40B4-BE49-F238E27FC236}">
                <a16:creationId xmlns:a16="http://schemas.microsoft.com/office/drawing/2014/main" id="{E54E7947-3D37-7A84-78B7-EE1349D9F2E6}"/>
              </a:ext>
            </a:extLst>
          </p:cNvPr>
          <p:cNvPicPr>
            <a:picLocks noChangeAspect="1"/>
          </p:cNvPicPr>
          <p:nvPr/>
        </p:nvPicPr>
        <p:blipFill>
          <a:blip r:embed="rId4"/>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85531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CE8A-01A1-3E56-32C6-F96974BCAC95}"/>
              </a:ext>
            </a:extLst>
          </p:cNvPr>
          <p:cNvSpPr>
            <a:spLocks noGrp="1"/>
          </p:cNvSpPr>
          <p:nvPr>
            <p:ph type="title"/>
          </p:nvPr>
        </p:nvSpPr>
        <p:spPr/>
        <p:txBody>
          <a:bodyPr/>
          <a:lstStyle/>
          <a:p>
            <a:pPr algn="ctr"/>
            <a:r>
              <a:rPr lang="en-US" b="1" dirty="0">
                <a:solidFill>
                  <a:srgbClr val="FF0000"/>
                </a:solidFill>
              </a:rPr>
              <a:t>WHAT IS ONLY CITIZENS VOTE MONTH? </a:t>
            </a:r>
            <a:endParaRPr lang="en-US" dirty="0">
              <a:solidFill>
                <a:srgbClr val="FF0000"/>
              </a:solidFill>
            </a:endParaRPr>
          </a:p>
        </p:txBody>
      </p:sp>
      <p:sp>
        <p:nvSpPr>
          <p:cNvPr id="3" name="Content Placeholder 2">
            <a:extLst>
              <a:ext uri="{FF2B5EF4-FFF2-40B4-BE49-F238E27FC236}">
                <a16:creationId xmlns:a16="http://schemas.microsoft.com/office/drawing/2014/main" id="{0C9BC715-579F-A5D0-2521-4E0EB3F80B11}"/>
              </a:ext>
            </a:extLst>
          </p:cNvPr>
          <p:cNvSpPr>
            <a:spLocks noGrp="1"/>
          </p:cNvSpPr>
          <p:nvPr>
            <p:ph idx="1"/>
          </p:nvPr>
        </p:nvSpPr>
        <p:spPr>
          <a:xfrm>
            <a:off x="846292" y="1833717"/>
            <a:ext cx="10515600" cy="4351338"/>
          </a:xfrm>
        </p:spPr>
        <p:txBody>
          <a:bodyPr>
            <a:normAutofit lnSpcReduction="10000"/>
          </a:bodyPr>
          <a:lstStyle/>
          <a:p>
            <a:pPr marL="0" indent="0" algn="ctr">
              <a:buNone/>
            </a:pPr>
            <a:r>
              <a:rPr lang="en-US" b="1" dirty="0"/>
              <a:t>Tea Party Patriots Action has designated August 2025 as Only Citizens Vote Month to spotlight the Safeguarding American Voter Eligibility (SAVE) Act and build momentum for its inclusion in must-pass legislation. </a:t>
            </a:r>
          </a:p>
          <a:p>
            <a:pPr marL="0" indent="0" algn="ctr">
              <a:buNone/>
            </a:pPr>
            <a:r>
              <a:rPr lang="en-US" b="1" dirty="0"/>
              <a:t>The SAVE Act would close loopholes in the National Voter Registration Act and the Uniformed and Overseas Citizens Absentee Voting Act that currently allow noncitizens to register. It’s simple: 86% of Americans agree Only United States citizens should be allowed to vote in elections in America—and only by raising awareness and mobilizing action will our elected officials listen.</a:t>
            </a:r>
          </a:p>
          <a:p>
            <a:endParaRPr lang="en-US" dirty="0"/>
          </a:p>
        </p:txBody>
      </p:sp>
      <p:pic>
        <p:nvPicPr>
          <p:cNvPr id="4" name="Picture 3">
            <a:extLst>
              <a:ext uri="{FF2B5EF4-FFF2-40B4-BE49-F238E27FC236}">
                <a16:creationId xmlns:a16="http://schemas.microsoft.com/office/drawing/2014/main" id="{38D96C77-974F-6993-F577-F154EDF9A3FF}"/>
              </a:ext>
            </a:extLst>
          </p:cNvPr>
          <p:cNvPicPr>
            <a:picLocks noChangeAspect="1"/>
          </p:cNvPicPr>
          <p:nvPr/>
        </p:nvPicPr>
        <p:blipFill>
          <a:blip r:embed="rId5"/>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330187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15CB-614C-1473-1315-48C8F259CAE4}"/>
              </a:ext>
            </a:extLst>
          </p:cNvPr>
          <p:cNvSpPr>
            <a:spLocks noGrp="1"/>
          </p:cNvSpPr>
          <p:nvPr>
            <p:ph type="title"/>
          </p:nvPr>
        </p:nvSpPr>
        <p:spPr>
          <a:xfrm>
            <a:off x="838200" y="2766218"/>
            <a:ext cx="10515600" cy="1325563"/>
          </a:xfrm>
        </p:spPr>
        <p:txBody>
          <a:bodyPr/>
          <a:lstStyle/>
          <a:p>
            <a:pPr algn="ctr"/>
            <a:r>
              <a:rPr lang="en-US" b="1" dirty="0"/>
              <a:t>WHY THIS ISSUE MATTERS </a:t>
            </a:r>
            <a:endParaRPr lang="en-US" dirty="0"/>
          </a:p>
        </p:txBody>
      </p:sp>
      <p:pic>
        <p:nvPicPr>
          <p:cNvPr id="3" name="Picture 2">
            <a:extLst>
              <a:ext uri="{FF2B5EF4-FFF2-40B4-BE49-F238E27FC236}">
                <a16:creationId xmlns:a16="http://schemas.microsoft.com/office/drawing/2014/main" id="{210899EB-B96C-F79F-D5C1-8C6E256A5F40}"/>
              </a:ext>
            </a:extLst>
          </p:cNvPr>
          <p:cNvPicPr>
            <a:picLocks noChangeAspect="1"/>
          </p:cNvPicPr>
          <p:nvPr/>
        </p:nvPicPr>
        <p:blipFill>
          <a:blip r:embed="rId4"/>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172860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AD992-0210-0271-1CC0-1970438E58EF}"/>
              </a:ext>
            </a:extLst>
          </p:cNvPr>
          <p:cNvSpPr>
            <a:spLocks noGrp="1"/>
          </p:cNvSpPr>
          <p:nvPr>
            <p:ph idx="1"/>
          </p:nvPr>
        </p:nvSpPr>
        <p:spPr>
          <a:xfrm>
            <a:off x="838200" y="706920"/>
            <a:ext cx="10515600" cy="4884745"/>
          </a:xfrm>
        </p:spPr>
        <p:txBody>
          <a:bodyPr>
            <a:normAutofit/>
          </a:bodyPr>
          <a:lstStyle/>
          <a:p>
            <a:pPr marL="0" indent="0">
              <a:buClr>
                <a:schemeClr val="dk1"/>
              </a:buClr>
              <a:buSzPts val="2800"/>
              <a:buNone/>
            </a:pPr>
            <a:r>
              <a:rPr lang="en-US" sz="3200" b="1" dirty="0">
                <a:solidFill>
                  <a:srgbClr val="F03D40"/>
                </a:solidFill>
              </a:rPr>
              <a:t>THE FEDERAL LAW GOVERNING VOTING &amp; CITIZENSHIP</a:t>
            </a:r>
            <a:endParaRPr lang="en-US" sz="3200" dirty="0"/>
          </a:p>
          <a:p>
            <a:pPr marL="228600" lvl="0" indent="-215265" algn="l" rtl="0">
              <a:lnSpc>
                <a:spcPct val="90000"/>
              </a:lnSpc>
              <a:spcBef>
                <a:spcPts val="1000"/>
              </a:spcBef>
              <a:spcAft>
                <a:spcPts val="0"/>
              </a:spcAft>
              <a:buClr>
                <a:srgbClr val="FF0000"/>
              </a:buClr>
              <a:buSzPct val="100000"/>
              <a:buChar char="•"/>
            </a:pPr>
            <a:r>
              <a:rPr lang="en-US" dirty="0">
                <a:solidFill>
                  <a:schemeClr val="tx1">
                    <a:lumMod val="50000"/>
                  </a:schemeClr>
                </a:solidFill>
              </a:rPr>
              <a:t>The Illegal Immigration Reform and Immigrant Responsibility Act of 1996 is a federal law that states it is unlawful for noncitizens to vote in federal elections.</a:t>
            </a:r>
          </a:p>
          <a:p>
            <a:pPr marL="0" lvl="0" indent="0" algn="l" rtl="0">
              <a:lnSpc>
                <a:spcPct val="90000"/>
              </a:lnSpc>
              <a:spcBef>
                <a:spcPts val="1000"/>
              </a:spcBef>
              <a:spcAft>
                <a:spcPts val="0"/>
              </a:spcAft>
              <a:buClr>
                <a:srgbClr val="FF0000"/>
              </a:buClr>
              <a:buSzPct val="100000"/>
              <a:buNone/>
            </a:pPr>
            <a:endParaRPr lang="en-US" sz="1000" dirty="0">
              <a:solidFill>
                <a:schemeClr val="tx1">
                  <a:lumMod val="50000"/>
                </a:schemeClr>
              </a:solidFill>
            </a:endParaRPr>
          </a:p>
          <a:p>
            <a:pPr marL="228600" lvl="0" indent="-215265" algn="l" rtl="0">
              <a:lnSpc>
                <a:spcPct val="90000"/>
              </a:lnSpc>
              <a:spcBef>
                <a:spcPts val="1000"/>
              </a:spcBef>
              <a:spcAft>
                <a:spcPts val="0"/>
              </a:spcAft>
              <a:buClr>
                <a:srgbClr val="FF0000"/>
              </a:buClr>
              <a:buSzPct val="100000"/>
              <a:buChar char="•"/>
            </a:pPr>
            <a:r>
              <a:rPr lang="en-US" dirty="0">
                <a:solidFill>
                  <a:schemeClr val="tx1">
                    <a:lumMod val="50000"/>
                  </a:schemeClr>
                </a:solidFill>
              </a:rPr>
              <a:t>Punishment for violating the law is a fine, not more than one year in prison, or both. </a:t>
            </a:r>
            <a:r>
              <a:rPr lang="en-US" i="1" dirty="0">
                <a:solidFill>
                  <a:schemeClr val="tx1">
                    <a:lumMod val="50000"/>
                  </a:schemeClr>
                </a:solidFill>
              </a:rPr>
              <a:t>Note: federal law also states that noncitizens who violate the law are inadmissible (ineligible to receive visas and ineligible to be admitted to the U.S.) and deportable.</a:t>
            </a:r>
            <a:endParaRPr lang="en-US" dirty="0">
              <a:solidFill>
                <a:schemeClr val="tx1">
                  <a:lumMod val="50000"/>
                </a:schemeClr>
              </a:solidFill>
            </a:endParaRPr>
          </a:p>
          <a:p>
            <a:pPr marL="0" lvl="0" indent="0" algn="l" rtl="0">
              <a:lnSpc>
                <a:spcPct val="90000"/>
              </a:lnSpc>
              <a:spcBef>
                <a:spcPts val="1000"/>
              </a:spcBef>
              <a:spcAft>
                <a:spcPts val="0"/>
              </a:spcAft>
              <a:buClr>
                <a:srgbClr val="FF0000"/>
              </a:buClr>
              <a:buSzPct val="100000"/>
              <a:buNone/>
            </a:pPr>
            <a:endParaRPr lang="en-US" sz="1000" dirty="0">
              <a:solidFill>
                <a:schemeClr val="tx1">
                  <a:lumMod val="50000"/>
                </a:schemeClr>
              </a:solidFill>
            </a:endParaRPr>
          </a:p>
          <a:p>
            <a:pPr marL="228600" lvl="0" indent="-215265" algn="l" rtl="0">
              <a:lnSpc>
                <a:spcPct val="90000"/>
              </a:lnSpc>
              <a:spcBef>
                <a:spcPts val="1000"/>
              </a:spcBef>
              <a:spcAft>
                <a:spcPts val="0"/>
              </a:spcAft>
              <a:buClr>
                <a:srgbClr val="FF0000"/>
              </a:buClr>
              <a:buSzPct val="100000"/>
              <a:buChar char="•"/>
            </a:pPr>
            <a:r>
              <a:rPr lang="en-US" dirty="0">
                <a:solidFill>
                  <a:schemeClr val="tx1">
                    <a:lumMod val="50000"/>
                  </a:schemeClr>
                </a:solidFill>
              </a:rPr>
              <a:t>This law does not apply to elections at the state or local level.</a:t>
            </a:r>
          </a:p>
        </p:txBody>
      </p:sp>
      <p:sp>
        <p:nvSpPr>
          <p:cNvPr id="6" name="Google Shape;179;p16">
            <a:extLst>
              <a:ext uri="{FF2B5EF4-FFF2-40B4-BE49-F238E27FC236}">
                <a16:creationId xmlns:a16="http://schemas.microsoft.com/office/drawing/2014/main" id="{FB9EBD7E-3CE9-4261-EE9E-BCEF0267FB7C}"/>
              </a:ext>
            </a:extLst>
          </p:cNvPr>
          <p:cNvSpPr txBox="1"/>
          <p:nvPr/>
        </p:nvSpPr>
        <p:spPr>
          <a:xfrm>
            <a:off x="737838" y="6138076"/>
            <a:ext cx="29553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203063"/>
                </a:solidFill>
                <a:latin typeface="Calibri"/>
                <a:ea typeface="Calibri"/>
                <a:cs typeface="Calibri"/>
                <a:sym typeface="Calibri"/>
              </a:rPr>
              <a:t>Source: </a:t>
            </a:r>
            <a:r>
              <a:rPr lang="en-US" sz="1800" b="1" i="1"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Ballotpedia.org</a:t>
            </a:r>
            <a:endParaRPr sz="1800" b="1" i="1"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7DE86915-9E60-E203-C47B-A3A854B31F98}"/>
              </a:ext>
            </a:extLst>
          </p:cNvPr>
          <p:cNvPicPr>
            <a:picLocks noChangeAspect="1"/>
          </p:cNvPicPr>
          <p:nvPr/>
        </p:nvPicPr>
        <p:blipFill>
          <a:blip r:embed="rId6"/>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343678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AD992-0210-0271-1CC0-1970438E58EF}"/>
              </a:ext>
            </a:extLst>
          </p:cNvPr>
          <p:cNvSpPr>
            <a:spLocks noGrp="1"/>
          </p:cNvSpPr>
          <p:nvPr>
            <p:ph idx="1"/>
          </p:nvPr>
        </p:nvSpPr>
        <p:spPr>
          <a:xfrm>
            <a:off x="838200" y="1253331"/>
            <a:ext cx="10515600" cy="4351338"/>
          </a:xfrm>
        </p:spPr>
        <p:txBody>
          <a:bodyPr>
            <a:normAutofit/>
          </a:bodyPr>
          <a:lstStyle/>
          <a:p>
            <a:pPr marL="0" lvl="0" indent="0" algn="l" rtl="0">
              <a:lnSpc>
                <a:spcPct val="90000"/>
              </a:lnSpc>
              <a:spcBef>
                <a:spcPts val="1000"/>
              </a:spcBef>
              <a:spcAft>
                <a:spcPts val="0"/>
              </a:spcAft>
              <a:buClr>
                <a:schemeClr val="dk1"/>
              </a:buClr>
              <a:buSzPts val="2800"/>
              <a:buNone/>
            </a:pPr>
            <a:r>
              <a:rPr lang="en-US" b="1" dirty="0"/>
              <a:t>Noncitizens can potentially vote – </a:t>
            </a:r>
          </a:p>
          <a:p>
            <a:pPr marL="0" lvl="0" indent="0" algn="l" rtl="0">
              <a:lnSpc>
                <a:spcPct val="90000"/>
              </a:lnSpc>
              <a:spcBef>
                <a:spcPts val="1000"/>
              </a:spcBef>
              <a:spcAft>
                <a:spcPts val="0"/>
              </a:spcAft>
              <a:buClr>
                <a:schemeClr val="dk1"/>
              </a:buClr>
              <a:buSzPts val="900"/>
              <a:buNone/>
            </a:pPr>
            <a:endParaRPr lang="en-US" sz="900" dirty="0"/>
          </a:p>
          <a:p>
            <a:pPr marL="457200" lvl="0" indent="-457200" algn="l" rtl="0">
              <a:lnSpc>
                <a:spcPct val="90000"/>
              </a:lnSpc>
              <a:spcBef>
                <a:spcPts val="1000"/>
              </a:spcBef>
              <a:spcAft>
                <a:spcPts val="0"/>
              </a:spcAft>
              <a:buClr>
                <a:schemeClr val="dk1"/>
              </a:buClr>
              <a:buSzPts val="2800"/>
              <a:buFont typeface="Calibri"/>
              <a:buAutoNum type="arabicParenR"/>
            </a:pPr>
            <a:r>
              <a:rPr lang="en-US" dirty="0">
                <a:solidFill>
                  <a:schemeClr val="tx1">
                    <a:lumMod val="50000"/>
                  </a:schemeClr>
                </a:solidFill>
              </a:rPr>
              <a:t>if the elections being held include offices other than federal;</a:t>
            </a:r>
          </a:p>
          <a:p>
            <a:pPr marL="457200" lvl="0" indent="-457200" algn="l" rtl="0">
              <a:lnSpc>
                <a:spcPct val="90000"/>
              </a:lnSpc>
              <a:spcBef>
                <a:spcPts val="2800"/>
              </a:spcBef>
              <a:spcAft>
                <a:spcPts val="0"/>
              </a:spcAft>
              <a:buClr>
                <a:schemeClr val="dk1"/>
              </a:buClr>
              <a:buSzPts val="2800"/>
              <a:buFont typeface="Calibri"/>
              <a:buAutoNum type="arabicParenR"/>
            </a:pPr>
            <a:r>
              <a:rPr lang="en-US" dirty="0">
                <a:solidFill>
                  <a:schemeClr val="tx1">
                    <a:lumMod val="50000"/>
                  </a:schemeClr>
                </a:solidFill>
              </a:rPr>
              <a:t>If noncitizens are authorized to vote in the non-federal elections by state constitution or statute, or local laws; and</a:t>
            </a:r>
          </a:p>
        </p:txBody>
      </p:sp>
      <p:sp>
        <p:nvSpPr>
          <p:cNvPr id="2" name="Google Shape;179;p16">
            <a:extLst>
              <a:ext uri="{FF2B5EF4-FFF2-40B4-BE49-F238E27FC236}">
                <a16:creationId xmlns:a16="http://schemas.microsoft.com/office/drawing/2014/main" id="{88BC7334-A61F-4EBA-5272-812672585F07}"/>
              </a:ext>
            </a:extLst>
          </p:cNvPr>
          <p:cNvSpPr txBox="1"/>
          <p:nvPr/>
        </p:nvSpPr>
        <p:spPr>
          <a:xfrm>
            <a:off x="737838" y="6138076"/>
            <a:ext cx="29553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203063"/>
                </a:solidFill>
                <a:latin typeface="Calibri"/>
                <a:ea typeface="Calibri"/>
                <a:cs typeface="Calibri"/>
                <a:sym typeface="Calibri"/>
              </a:rPr>
              <a:t>Source: </a:t>
            </a:r>
            <a:r>
              <a:rPr lang="en-US" sz="1800" b="1" i="1"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Ballotpedia.org</a:t>
            </a:r>
            <a:endParaRPr sz="1800" b="1" i="1"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F8F54342-2921-799A-FCAA-6EDFD4483129}"/>
              </a:ext>
            </a:extLst>
          </p:cNvPr>
          <p:cNvPicPr>
            <a:picLocks noChangeAspect="1"/>
          </p:cNvPicPr>
          <p:nvPr/>
        </p:nvPicPr>
        <p:blipFill>
          <a:blip r:embed="rId6"/>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125686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AD992-0210-0271-1CC0-1970438E58EF}"/>
              </a:ext>
            </a:extLst>
          </p:cNvPr>
          <p:cNvSpPr>
            <a:spLocks noGrp="1"/>
          </p:cNvSpPr>
          <p:nvPr>
            <p:ph idx="1"/>
          </p:nvPr>
        </p:nvSpPr>
        <p:spPr>
          <a:xfrm>
            <a:off x="838200" y="695770"/>
            <a:ext cx="10515600" cy="4351338"/>
          </a:xfrm>
        </p:spPr>
        <p:txBody>
          <a:bodyPr>
            <a:normAutofit fontScale="92500" lnSpcReduction="20000"/>
          </a:bodyPr>
          <a:lstStyle/>
          <a:p>
            <a:pPr marL="0" indent="0" algn="ctr">
              <a:buClr>
                <a:schemeClr val="dk1"/>
              </a:buClr>
              <a:buSzPts val="2800"/>
              <a:buNone/>
            </a:pPr>
            <a:r>
              <a:rPr lang="en-US" sz="3900" b="1" dirty="0">
                <a:solidFill>
                  <a:srgbClr val="F03D40"/>
                </a:solidFill>
              </a:rPr>
              <a:t>THE EXCEPTIONS</a:t>
            </a:r>
            <a:br>
              <a:rPr lang="en-US" sz="3900" b="1" dirty="0">
                <a:solidFill>
                  <a:srgbClr val="F03D40"/>
                </a:solidFill>
              </a:rPr>
            </a:br>
            <a:r>
              <a:rPr lang="en-US" sz="2600" dirty="0">
                <a:solidFill>
                  <a:srgbClr val="2E4574"/>
                </a:solidFill>
              </a:rPr>
              <a:t>(in the Reform and Immigrant Responsibility Act)</a:t>
            </a:r>
          </a:p>
          <a:p>
            <a:pPr marL="0" lvl="0" indent="0" algn="l" rtl="0">
              <a:lnSpc>
                <a:spcPct val="90000"/>
              </a:lnSpc>
              <a:spcBef>
                <a:spcPts val="1000"/>
              </a:spcBef>
              <a:spcAft>
                <a:spcPts val="0"/>
              </a:spcAft>
              <a:buClr>
                <a:schemeClr val="dk1"/>
              </a:buClr>
              <a:buSzPts val="2800"/>
              <a:buNone/>
            </a:pPr>
            <a:endParaRPr lang="en-US" sz="1300" b="1" dirty="0"/>
          </a:p>
          <a:p>
            <a:pPr marL="0" lvl="0" indent="0" algn="l" rtl="0">
              <a:lnSpc>
                <a:spcPct val="90000"/>
              </a:lnSpc>
              <a:spcBef>
                <a:spcPts val="1000"/>
              </a:spcBef>
              <a:spcAft>
                <a:spcPts val="0"/>
              </a:spcAft>
              <a:buClr>
                <a:schemeClr val="dk1"/>
              </a:buClr>
              <a:buSzPts val="2800"/>
              <a:buNone/>
            </a:pPr>
            <a:r>
              <a:rPr lang="en-US" b="1" dirty="0"/>
              <a:t>“It shall be unlawful for any alien to vote in any election... for Federal offices…” This does not apply to a noncitizen if – </a:t>
            </a:r>
          </a:p>
          <a:p>
            <a:pPr marL="0" lvl="0" indent="0" algn="l" rtl="0">
              <a:lnSpc>
                <a:spcPct val="90000"/>
              </a:lnSpc>
              <a:spcBef>
                <a:spcPts val="1000"/>
              </a:spcBef>
              <a:spcAft>
                <a:spcPts val="0"/>
              </a:spcAft>
              <a:buClr>
                <a:schemeClr val="dk1"/>
              </a:buClr>
              <a:buSzPts val="900"/>
              <a:buNone/>
            </a:pPr>
            <a:endParaRPr lang="en-US" sz="900" dirty="0">
              <a:solidFill>
                <a:schemeClr val="tx1">
                  <a:lumMod val="50000"/>
                </a:schemeClr>
              </a:solidFill>
            </a:endParaRPr>
          </a:p>
          <a:p>
            <a:pPr marL="514350" lvl="0" indent="-514350" algn="l" rtl="0">
              <a:lnSpc>
                <a:spcPct val="90000"/>
              </a:lnSpc>
              <a:spcBef>
                <a:spcPts val="1000"/>
              </a:spcBef>
              <a:spcAft>
                <a:spcPts val="0"/>
              </a:spcAft>
              <a:buClr>
                <a:schemeClr val="dk1"/>
              </a:buClr>
              <a:buSzPts val="2800"/>
              <a:buFont typeface="Calibri"/>
              <a:buAutoNum type="arabicParenR"/>
            </a:pPr>
            <a:r>
              <a:rPr lang="en-US" dirty="0">
                <a:solidFill>
                  <a:schemeClr val="tx1">
                    <a:lumMod val="50000"/>
                  </a:schemeClr>
                </a:solidFill>
              </a:rPr>
              <a:t>each natural or adoptive parent is or was a citizen;</a:t>
            </a:r>
          </a:p>
          <a:p>
            <a:pPr marL="514350" lvl="0" indent="-514350" algn="l" rtl="0">
              <a:lnSpc>
                <a:spcPct val="90000"/>
              </a:lnSpc>
              <a:spcBef>
                <a:spcPts val="2800"/>
              </a:spcBef>
              <a:spcAft>
                <a:spcPts val="0"/>
              </a:spcAft>
              <a:buClr>
                <a:schemeClr val="dk1"/>
              </a:buClr>
              <a:buSzPts val="2800"/>
              <a:buFont typeface="Calibri"/>
              <a:buAutoNum type="arabicParenR"/>
            </a:pPr>
            <a:r>
              <a:rPr lang="en-US" dirty="0">
                <a:solidFill>
                  <a:schemeClr val="tx1">
                    <a:lumMod val="50000"/>
                  </a:schemeClr>
                </a:solidFill>
              </a:rPr>
              <a:t>the individual permanently resided in the United States prior to reaching the age of 16; and</a:t>
            </a:r>
          </a:p>
          <a:p>
            <a:pPr marL="514350" lvl="0" indent="-514350" algn="l" rtl="0">
              <a:lnSpc>
                <a:spcPct val="90000"/>
              </a:lnSpc>
              <a:spcBef>
                <a:spcPts val="2800"/>
              </a:spcBef>
              <a:spcAft>
                <a:spcPts val="0"/>
              </a:spcAft>
              <a:buClr>
                <a:schemeClr val="dk1"/>
              </a:buClr>
              <a:buSzPts val="2800"/>
              <a:buFont typeface="Calibri"/>
              <a:buAutoNum type="arabicParenR"/>
            </a:pPr>
            <a:r>
              <a:rPr lang="en-US" dirty="0">
                <a:solidFill>
                  <a:schemeClr val="tx1">
                    <a:lumMod val="50000"/>
                  </a:schemeClr>
                </a:solidFill>
              </a:rPr>
              <a:t>the individual reasonably believed at the time of voting in violation of the law that he or she was a citizen of the United States.</a:t>
            </a:r>
          </a:p>
        </p:txBody>
      </p:sp>
      <p:sp>
        <p:nvSpPr>
          <p:cNvPr id="2" name="Google Shape;179;p16">
            <a:extLst>
              <a:ext uri="{FF2B5EF4-FFF2-40B4-BE49-F238E27FC236}">
                <a16:creationId xmlns:a16="http://schemas.microsoft.com/office/drawing/2014/main" id="{1F73E560-D00D-8D0C-C356-7966AE657405}"/>
              </a:ext>
            </a:extLst>
          </p:cNvPr>
          <p:cNvSpPr txBox="1"/>
          <p:nvPr/>
        </p:nvSpPr>
        <p:spPr>
          <a:xfrm>
            <a:off x="737838" y="6138076"/>
            <a:ext cx="29553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203063"/>
                </a:solidFill>
                <a:latin typeface="Calibri"/>
                <a:ea typeface="Calibri"/>
                <a:cs typeface="Calibri"/>
                <a:sym typeface="Calibri"/>
              </a:rPr>
              <a:t>Source: </a:t>
            </a:r>
            <a:r>
              <a:rPr lang="en-US" sz="1800" b="1" i="1"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Ballotpedia.org</a:t>
            </a:r>
            <a:endParaRPr sz="1800" b="1" i="1" dirty="0">
              <a:solidFill>
                <a:schemeClr val="dk1"/>
              </a:solidFill>
              <a:latin typeface="Calibri"/>
              <a:ea typeface="Calibri"/>
              <a:cs typeface="Calibri"/>
              <a:sym typeface="Calibri"/>
            </a:endParaRPr>
          </a:p>
        </p:txBody>
      </p:sp>
      <p:sp>
        <p:nvSpPr>
          <p:cNvPr id="4" name="Content Placeholder 2">
            <a:extLst>
              <a:ext uri="{FF2B5EF4-FFF2-40B4-BE49-F238E27FC236}">
                <a16:creationId xmlns:a16="http://schemas.microsoft.com/office/drawing/2014/main" id="{236E2C1B-7788-BCCC-0AB8-744252DCEE8A}"/>
              </a:ext>
            </a:extLst>
          </p:cNvPr>
          <p:cNvSpPr txBox="1">
            <a:spLocks/>
          </p:cNvSpPr>
          <p:nvPr/>
        </p:nvSpPr>
        <p:spPr>
          <a:xfrm>
            <a:off x="838200" y="5126386"/>
            <a:ext cx="10515600" cy="672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dk1"/>
              </a:buClr>
              <a:buSzPts val="4400"/>
              <a:buFont typeface="Arial" panose="020B0604020202020204" pitchFamily="34" charset="0"/>
              <a:buNone/>
            </a:pPr>
            <a:r>
              <a:rPr lang="en-US" sz="3200" b="1" dirty="0">
                <a:solidFill>
                  <a:srgbClr val="F03D40"/>
                </a:solidFill>
              </a:rPr>
              <a:t>WHAT DO YOU THINK  ABOUT THAT LAW?</a:t>
            </a:r>
          </a:p>
        </p:txBody>
      </p:sp>
      <p:pic>
        <p:nvPicPr>
          <p:cNvPr id="5" name="Picture 4">
            <a:extLst>
              <a:ext uri="{FF2B5EF4-FFF2-40B4-BE49-F238E27FC236}">
                <a16:creationId xmlns:a16="http://schemas.microsoft.com/office/drawing/2014/main" id="{CFBC50BD-8F38-8E29-8B90-1D9DF802E794}"/>
              </a:ext>
            </a:extLst>
          </p:cNvPr>
          <p:cNvPicPr>
            <a:picLocks noChangeAspect="1"/>
          </p:cNvPicPr>
          <p:nvPr/>
        </p:nvPicPr>
        <p:blipFill>
          <a:blip r:embed="rId6"/>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292082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AD992-0210-0271-1CC0-1970438E58EF}"/>
              </a:ext>
            </a:extLst>
          </p:cNvPr>
          <p:cNvSpPr>
            <a:spLocks noGrp="1"/>
          </p:cNvSpPr>
          <p:nvPr>
            <p:ph idx="1"/>
          </p:nvPr>
        </p:nvSpPr>
        <p:spPr>
          <a:xfrm>
            <a:off x="838200" y="501805"/>
            <a:ext cx="10515600" cy="5898995"/>
          </a:xfrm>
        </p:spPr>
        <p:txBody>
          <a:bodyPr>
            <a:noAutofit/>
          </a:bodyPr>
          <a:lstStyle/>
          <a:p>
            <a:pPr marL="0" indent="0">
              <a:spcBef>
                <a:spcPts val="0"/>
              </a:spcBef>
              <a:buClr>
                <a:schemeClr val="dk1"/>
              </a:buClr>
              <a:buSzPts val="2800"/>
              <a:buNone/>
            </a:pPr>
            <a:r>
              <a:rPr lang="en-US" sz="3200" b="1" dirty="0">
                <a:solidFill>
                  <a:srgbClr val="F03D40"/>
                </a:solidFill>
              </a:rPr>
              <a:t>THE FEDERAL LAW GOVERNING VOTER REGISTRATION</a:t>
            </a:r>
            <a:endParaRPr lang="en-US" sz="3200" b="1" dirty="0">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0"/>
              </a:spcBef>
              <a:spcAft>
                <a:spcPts val="0"/>
              </a:spcAft>
              <a:buClr>
                <a:schemeClr val="dk1"/>
              </a:buClr>
              <a:buSzPts val="2800"/>
              <a:buNone/>
            </a:pPr>
            <a:r>
              <a:rPr lang="en-US" b="1" dirty="0">
                <a:latin typeface="Arial" panose="020B0604020202020204" pitchFamily="34" charset="0"/>
                <a:ea typeface="Calibri"/>
                <a:cs typeface="Arial" panose="020B0604020202020204" pitchFamily="34" charset="0"/>
                <a:sym typeface="Calibri"/>
              </a:rPr>
              <a:t>1993: </a:t>
            </a:r>
            <a:r>
              <a:rPr lang="en-US" dirty="0">
                <a:latin typeface="Arial" panose="020B0604020202020204" pitchFamily="34" charset="0"/>
                <a:ea typeface="Calibri"/>
                <a:cs typeface="Arial" panose="020B0604020202020204" pitchFamily="34" charset="0"/>
                <a:sym typeface="Calibri"/>
              </a:rPr>
              <a:t>The National Voter Registration Act (NVRA) requires states to accept the federal voter registration form. While the federal form contains a box to check, indicating the registrant is a U.S. citizen, </a:t>
            </a:r>
            <a:r>
              <a:rPr lang="en-US" i="1" dirty="0">
                <a:latin typeface="Arial" panose="020B0604020202020204" pitchFamily="34" charset="0"/>
                <a:ea typeface="Calibri"/>
                <a:cs typeface="Arial" panose="020B0604020202020204" pitchFamily="34" charset="0"/>
                <a:sym typeface="Calibri"/>
              </a:rPr>
              <a:t>there isn’t any language in the NVRA that actually requires proof/documentation be provided. </a:t>
            </a:r>
            <a:endParaRPr lang="en-US" dirty="0">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dk1"/>
              </a:buClr>
              <a:buSzPts val="1400"/>
              <a:buNone/>
            </a:pPr>
            <a:endParaRPr lang="en-US" sz="1200" i="1" dirty="0">
              <a:latin typeface="Arial" panose="020B0604020202020204" pitchFamily="34" charset="0"/>
              <a:ea typeface="Calibri"/>
              <a:cs typeface="Arial" panose="020B0604020202020204" pitchFamily="34" charset="0"/>
              <a:sym typeface="Calibri"/>
            </a:endParaRPr>
          </a:p>
          <a:p>
            <a:pPr marL="685800" lvl="1" indent="-228600" algn="l" rtl="0">
              <a:lnSpc>
                <a:spcPct val="90000"/>
              </a:lnSpc>
              <a:spcBef>
                <a:spcPts val="500"/>
              </a:spcBef>
              <a:spcAft>
                <a:spcPts val="0"/>
              </a:spcAft>
              <a:buClr>
                <a:srgbClr val="FF0000"/>
              </a:buClr>
              <a:buSzPts val="2800"/>
              <a:buChar char="•"/>
            </a:pPr>
            <a:r>
              <a:rPr lang="en-US" sz="2600" b="1" dirty="0">
                <a:solidFill>
                  <a:schemeClr val="tx1">
                    <a:lumMod val="50000"/>
                  </a:schemeClr>
                </a:solidFill>
                <a:latin typeface="Arial" panose="020B0604020202020204" pitchFamily="34" charset="0"/>
                <a:ea typeface="Calibri"/>
                <a:cs typeface="Arial" panose="020B0604020202020204" pitchFamily="34" charset="0"/>
                <a:sym typeface="Calibri"/>
              </a:rPr>
              <a:t>As a result, the US Supreme Court has ruled that states may NOT require documentary proof of citizenship </a:t>
            </a:r>
            <a:r>
              <a:rPr lang="en-US" sz="2600" dirty="0">
                <a:solidFill>
                  <a:schemeClr val="tx1">
                    <a:lumMod val="50000"/>
                  </a:schemeClr>
                </a:solidFill>
                <a:latin typeface="Arial" panose="020B0604020202020204" pitchFamily="34" charset="0"/>
                <a:ea typeface="Calibri"/>
                <a:cs typeface="Arial" panose="020B0604020202020204" pitchFamily="34" charset="0"/>
                <a:sym typeface="Calibri"/>
              </a:rPr>
              <a:t>in order to register to vote in a federal election if the federal form is used (and remember, states are required to accept the federal form).</a:t>
            </a:r>
          </a:p>
          <a:p>
            <a:pPr marL="457200" lvl="1" indent="0" algn="l" rtl="0">
              <a:lnSpc>
                <a:spcPct val="90000"/>
              </a:lnSpc>
              <a:spcBef>
                <a:spcPts val="500"/>
              </a:spcBef>
              <a:spcAft>
                <a:spcPts val="0"/>
              </a:spcAft>
              <a:buClr>
                <a:srgbClr val="FF0000"/>
              </a:buClr>
              <a:buSzPts val="2800"/>
              <a:buNone/>
            </a:pPr>
            <a:endParaRPr lang="en-US" sz="1200" b="1" dirty="0">
              <a:solidFill>
                <a:schemeClr val="tx1">
                  <a:lumMod val="50000"/>
                </a:schemeClr>
              </a:solidFill>
              <a:latin typeface="Arial" panose="020B0604020202020204" pitchFamily="34" charset="0"/>
              <a:ea typeface="Calibri"/>
              <a:cs typeface="Arial" panose="020B0604020202020204" pitchFamily="34" charset="0"/>
              <a:sym typeface="Calibri"/>
            </a:endParaRPr>
          </a:p>
          <a:p>
            <a:pPr marL="685800" lvl="1" indent="-228600" algn="l" rtl="0">
              <a:lnSpc>
                <a:spcPct val="90000"/>
              </a:lnSpc>
              <a:spcBef>
                <a:spcPts val="500"/>
              </a:spcBef>
              <a:spcAft>
                <a:spcPts val="0"/>
              </a:spcAft>
              <a:buClr>
                <a:srgbClr val="FF0000"/>
              </a:buClr>
              <a:buSzPts val="2800"/>
              <a:buChar char="•"/>
            </a:pPr>
            <a:r>
              <a:rPr lang="en-US" sz="2600" dirty="0">
                <a:solidFill>
                  <a:schemeClr val="tx1">
                    <a:lumMod val="50000"/>
                  </a:schemeClr>
                </a:solidFill>
                <a:latin typeface="Arial" panose="020B0604020202020204" pitchFamily="34" charset="0"/>
                <a:ea typeface="Calibri"/>
                <a:cs typeface="Arial" panose="020B0604020202020204" pitchFamily="34" charset="0"/>
                <a:sym typeface="Calibri"/>
              </a:rPr>
              <a:t>Although there are penalties laid out in the law for registering to vote as a noncitizen, there seems to be little, if any, enforcement.</a:t>
            </a:r>
            <a:endParaRPr lang="en-US" sz="2600" dirty="0">
              <a:solidFill>
                <a:schemeClr val="tx1">
                  <a:lumMod val="50000"/>
                </a:schemeClr>
              </a:solidFill>
              <a:latin typeface="Arial" panose="020B0604020202020204" pitchFamily="34" charset="0"/>
              <a:cs typeface="Arial" panose="020B0604020202020204" pitchFamily="34" charset="0"/>
            </a:endParaRPr>
          </a:p>
        </p:txBody>
      </p:sp>
      <p:sp>
        <p:nvSpPr>
          <p:cNvPr id="2" name="Google Shape;214;p22">
            <a:extLst>
              <a:ext uri="{FF2B5EF4-FFF2-40B4-BE49-F238E27FC236}">
                <a16:creationId xmlns:a16="http://schemas.microsoft.com/office/drawing/2014/main" id="{C11BCD59-69C8-AE0A-3EB0-10D22119EF78}"/>
              </a:ext>
            </a:extLst>
          </p:cNvPr>
          <p:cNvSpPr txBox="1"/>
          <p:nvPr/>
        </p:nvSpPr>
        <p:spPr>
          <a:xfrm>
            <a:off x="739739" y="6133672"/>
            <a:ext cx="59487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203063"/>
                </a:solidFill>
                <a:latin typeface="Calibri"/>
                <a:ea typeface="Calibri"/>
                <a:cs typeface="Calibri"/>
                <a:sym typeface="Calibri"/>
              </a:rPr>
              <a:t>Source: Election Integrity Network, </a:t>
            </a:r>
            <a:r>
              <a:rPr lang="en-US" sz="1800" b="1" i="1" u="sng" dirty="0">
                <a:solidFill>
                  <a:srgbClr val="F03D4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whoscounting.us </a:t>
            </a:r>
            <a:endParaRPr lang="en-US" sz="1800" b="1" i="1" dirty="0">
              <a:solidFill>
                <a:srgbClr val="F03D40"/>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A6541D32-3E71-505F-5741-06251DBBA90A}"/>
              </a:ext>
            </a:extLst>
          </p:cNvPr>
          <p:cNvPicPr>
            <a:picLocks noChangeAspect="1"/>
          </p:cNvPicPr>
          <p:nvPr/>
        </p:nvPicPr>
        <p:blipFill>
          <a:blip r:embed="rId6"/>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306403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AD992-0210-0271-1CC0-1970438E58EF}"/>
              </a:ext>
            </a:extLst>
          </p:cNvPr>
          <p:cNvSpPr>
            <a:spLocks noGrp="1"/>
          </p:cNvSpPr>
          <p:nvPr>
            <p:ph idx="1"/>
          </p:nvPr>
        </p:nvSpPr>
        <p:spPr>
          <a:xfrm>
            <a:off x="739739" y="540834"/>
            <a:ext cx="10515600" cy="5491976"/>
          </a:xfrm>
        </p:spPr>
        <p:txBody>
          <a:bodyPr>
            <a:noAutofit/>
          </a:bodyPr>
          <a:lstStyle/>
          <a:p>
            <a:pPr marL="228600" lvl="0" indent="-198120" algn="l" rtl="0">
              <a:lnSpc>
                <a:spcPct val="90000"/>
              </a:lnSpc>
              <a:spcBef>
                <a:spcPts val="0"/>
              </a:spcBef>
              <a:spcAft>
                <a:spcPts val="0"/>
              </a:spcAft>
              <a:buClr>
                <a:srgbClr val="FF0000"/>
              </a:buClr>
              <a:buSzPct val="100000"/>
              <a:buChar char="•"/>
            </a:pPr>
            <a:r>
              <a:rPr lang="en-US" sz="2800" dirty="0">
                <a:solidFill>
                  <a:schemeClr val="tx1">
                    <a:lumMod val="50000"/>
                  </a:schemeClr>
                </a:solidFill>
              </a:rPr>
              <a:t>The NVRA also requires state Department of Motor Vehicle (DMV) offices and social services agencies to register voters.</a:t>
            </a:r>
            <a:endParaRPr lang="en-US" dirty="0">
              <a:solidFill>
                <a:schemeClr val="tx1">
                  <a:lumMod val="50000"/>
                </a:schemeClr>
              </a:solidFill>
            </a:endParaRPr>
          </a:p>
          <a:p>
            <a:pPr marL="228600" lvl="0" indent="-198120" algn="l" rtl="0">
              <a:lnSpc>
                <a:spcPct val="90000"/>
              </a:lnSpc>
              <a:spcBef>
                <a:spcPts val="2200"/>
              </a:spcBef>
              <a:spcAft>
                <a:spcPts val="0"/>
              </a:spcAft>
              <a:buClr>
                <a:srgbClr val="FF0000"/>
              </a:buClr>
              <a:buSzPct val="100000"/>
              <a:buChar char="•"/>
            </a:pPr>
            <a:r>
              <a:rPr lang="en-US" sz="2800" dirty="0">
                <a:solidFill>
                  <a:schemeClr val="tx1">
                    <a:lumMod val="50000"/>
                  </a:schemeClr>
                </a:solidFill>
              </a:rPr>
              <a:t>Which is why state DMVs automatically register </a:t>
            </a:r>
            <a:r>
              <a:rPr lang="en-US" sz="2800" i="1" dirty="0">
                <a:solidFill>
                  <a:schemeClr val="tx1">
                    <a:lumMod val="50000"/>
                  </a:schemeClr>
                </a:solidFill>
              </a:rPr>
              <a:t>everyone </a:t>
            </a:r>
            <a:r>
              <a:rPr lang="en-US" sz="2800" dirty="0">
                <a:solidFill>
                  <a:schemeClr val="tx1">
                    <a:lumMod val="50000"/>
                  </a:schemeClr>
                </a:solidFill>
              </a:rPr>
              <a:t>to vote unless they ‘opt out’.</a:t>
            </a:r>
          </a:p>
          <a:p>
            <a:pPr marL="0" lvl="0" indent="0" algn="l" rtl="0">
              <a:lnSpc>
                <a:spcPct val="90000"/>
              </a:lnSpc>
              <a:spcBef>
                <a:spcPts val="2200"/>
              </a:spcBef>
              <a:spcAft>
                <a:spcPts val="0"/>
              </a:spcAft>
              <a:buSzPct val="66176"/>
              <a:buNone/>
            </a:pPr>
            <a:r>
              <a:rPr lang="en-US" sz="2800" b="1" dirty="0">
                <a:solidFill>
                  <a:srgbClr val="2E4574"/>
                </a:solidFill>
              </a:rPr>
              <a:t>Another form: REAL ID</a:t>
            </a:r>
            <a:r>
              <a:rPr lang="en-US" sz="2800" dirty="0">
                <a:solidFill>
                  <a:srgbClr val="2E4574"/>
                </a:solidFill>
              </a:rPr>
              <a:t> </a:t>
            </a:r>
            <a:r>
              <a:rPr lang="en-US" sz="2800" dirty="0">
                <a:solidFill>
                  <a:schemeClr val="tx1">
                    <a:lumMod val="50000"/>
                  </a:schemeClr>
                </a:solidFill>
              </a:rPr>
              <a:t>which requires proof of citizenship – </a:t>
            </a:r>
            <a:r>
              <a:rPr lang="en-US" sz="2800" i="1" dirty="0">
                <a:solidFill>
                  <a:schemeClr val="tx1">
                    <a:lumMod val="50000"/>
                  </a:schemeClr>
                </a:solidFill>
              </a:rPr>
              <a:t>IF </a:t>
            </a:r>
            <a:r>
              <a:rPr lang="en-US" sz="2800" dirty="0">
                <a:solidFill>
                  <a:schemeClr val="tx1">
                    <a:lumMod val="50000"/>
                  </a:schemeClr>
                </a:solidFill>
              </a:rPr>
              <a:t>the person is a citizen.</a:t>
            </a:r>
            <a:endParaRPr lang="en-US" dirty="0">
              <a:solidFill>
                <a:schemeClr val="tx1">
                  <a:lumMod val="50000"/>
                </a:schemeClr>
              </a:solidFill>
            </a:endParaRPr>
          </a:p>
          <a:p>
            <a:pPr marL="228600" lvl="0" indent="-198120" algn="l" rtl="0">
              <a:lnSpc>
                <a:spcPct val="90000"/>
              </a:lnSpc>
              <a:spcBef>
                <a:spcPts val="0"/>
              </a:spcBef>
              <a:spcAft>
                <a:spcPts val="0"/>
              </a:spcAft>
              <a:buClr>
                <a:srgbClr val="FF0000"/>
              </a:buClr>
              <a:buSzPct val="100000"/>
              <a:buChar char="•"/>
            </a:pPr>
            <a:r>
              <a:rPr lang="en-US" sz="2800" i="1" dirty="0">
                <a:solidFill>
                  <a:schemeClr val="tx1">
                    <a:lumMod val="50000"/>
                  </a:schemeClr>
                </a:solidFill>
              </a:rPr>
              <a:t>However</a:t>
            </a:r>
            <a:r>
              <a:rPr lang="en-US" sz="2800" dirty="0">
                <a:solidFill>
                  <a:schemeClr val="tx1">
                    <a:lumMod val="50000"/>
                  </a:schemeClr>
                </a:solidFill>
              </a:rPr>
              <a:t>, lawful permanent residents, nonimmigrants, asylum seekers, and various other categories of noncitizens are also eligible for REAL IDs.</a:t>
            </a:r>
          </a:p>
          <a:p>
            <a:pPr indent="-198120">
              <a:spcBef>
                <a:spcPts val="2200"/>
              </a:spcBef>
              <a:buClr>
                <a:srgbClr val="FF0000"/>
              </a:buClr>
              <a:buSzPct val="100000"/>
            </a:pPr>
            <a:r>
              <a:rPr lang="en-US" sz="2800" dirty="0">
                <a:solidFill>
                  <a:schemeClr val="tx1">
                    <a:lumMod val="50000"/>
                  </a:schemeClr>
                </a:solidFill>
              </a:rPr>
              <a:t>Therefore, REAL IDs cannot be used to distinguish citizens from noncitizens.</a:t>
            </a:r>
            <a:endParaRPr lang="en-US" dirty="0">
              <a:solidFill>
                <a:schemeClr val="tx1">
                  <a:lumMod val="50000"/>
                </a:schemeClr>
              </a:solidFill>
            </a:endParaRPr>
          </a:p>
        </p:txBody>
      </p:sp>
      <p:sp>
        <p:nvSpPr>
          <p:cNvPr id="2" name="Google Shape;214;p22">
            <a:extLst>
              <a:ext uri="{FF2B5EF4-FFF2-40B4-BE49-F238E27FC236}">
                <a16:creationId xmlns:a16="http://schemas.microsoft.com/office/drawing/2014/main" id="{17BAFA88-670E-A791-E7F5-BF78436671AB}"/>
              </a:ext>
            </a:extLst>
          </p:cNvPr>
          <p:cNvSpPr txBox="1"/>
          <p:nvPr/>
        </p:nvSpPr>
        <p:spPr>
          <a:xfrm>
            <a:off x="739739" y="6133672"/>
            <a:ext cx="59487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203063"/>
                </a:solidFill>
                <a:latin typeface="Calibri"/>
                <a:ea typeface="Calibri"/>
                <a:cs typeface="Calibri"/>
                <a:sym typeface="Calibri"/>
              </a:rPr>
              <a:t>Source: Election Integrity Network, </a:t>
            </a:r>
            <a:r>
              <a:rPr lang="en-US" sz="1800" b="1" i="1" u="sng" dirty="0">
                <a:solidFill>
                  <a:srgbClr val="F03D4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whoscounting.us </a:t>
            </a:r>
            <a:endParaRPr lang="en-US" sz="1800" b="1" i="1" dirty="0">
              <a:solidFill>
                <a:srgbClr val="F03D40"/>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4B074A62-A906-7D11-D950-75F2B6E639D7}"/>
              </a:ext>
            </a:extLst>
          </p:cNvPr>
          <p:cNvPicPr>
            <a:picLocks noChangeAspect="1"/>
          </p:cNvPicPr>
          <p:nvPr/>
        </p:nvPicPr>
        <p:blipFill>
          <a:blip r:embed="rId6"/>
          <a:stretch>
            <a:fillRect/>
          </a:stretch>
        </p:blipFill>
        <p:spPr>
          <a:xfrm>
            <a:off x="10709048" y="6149087"/>
            <a:ext cx="1060693" cy="347665"/>
          </a:xfrm>
          <a:prstGeom prst="rect">
            <a:avLst/>
          </a:prstGeom>
        </p:spPr>
      </p:pic>
    </p:spTree>
    <p:extLst>
      <p:ext uri="{BB962C8B-B14F-4D97-AF65-F5344CB8AC3E}">
        <p14:creationId xmlns:p14="http://schemas.microsoft.com/office/powerpoint/2010/main" val="119933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7000" contrast="49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E6A2E8-101C-382B-57B6-661C35282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255F5-88CB-C0F6-8D4D-4DB0FD876026}"/>
              </a:ext>
            </a:extLst>
          </p:cNvPr>
          <p:cNvSpPr>
            <a:spLocks noGrp="1"/>
          </p:cNvSpPr>
          <p:nvPr>
            <p:ph type="title"/>
          </p:nvPr>
        </p:nvSpPr>
        <p:spPr/>
        <p:txBody>
          <a:bodyPr>
            <a:normAutofit/>
          </a:bodyPr>
          <a:lstStyle/>
          <a:p>
            <a:pPr lvl="0">
              <a:spcBef>
                <a:spcPts val="1000"/>
              </a:spcBef>
              <a:buClr>
                <a:schemeClr val="dk1"/>
              </a:buClr>
              <a:buSzPts val="3200"/>
            </a:pPr>
            <a:r>
              <a:rPr lang="en-US" sz="4000" b="1" dirty="0"/>
              <a:t>The overseas voting regulations are a mess too.</a:t>
            </a:r>
            <a:endParaRPr lang="en-US" sz="4000" dirty="0"/>
          </a:p>
        </p:txBody>
      </p:sp>
      <p:sp>
        <p:nvSpPr>
          <p:cNvPr id="3" name="Content Placeholder 2">
            <a:extLst>
              <a:ext uri="{FF2B5EF4-FFF2-40B4-BE49-F238E27FC236}">
                <a16:creationId xmlns:a16="http://schemas.microsoft.com/office/drawing/2014/main" id="{6B2DEA4C-6015-82D5-E320-1206225665B1}"/>
              </a:ext>
            </a:extLst>
          </p:cNvPr>
          <p:cNvSpPr>
            <a:spLocks noGrp="1"/>
          </p:cNvSpPr>
          <p:nvPr>
            <p:ph idx="1"/>
          </p:nvPr>
        </p:nvSpPr>
        <p:spPr/>
        <p:txBody>
          <a:bodyPr/>
          <a:lstStyle/>
          <a:p>
            <a:pPr marL="0" lvl="0" indent="0">
              <a:buClr>
                <a:schemeClr val="dk1"/>
              </a:buClr>
              <a:buSzPts val="3200"/>
              <a:buNone/>
            </a:pPr>
            <a:r>
              <a:rPr lang="en-US" sz="3200" dirty="0"/>
              <a:t>The Uniformed and Overseas Citizens Absentee Voting Act (UOCAVA): This federal statute allows people to register and vote by email – </a:t>
            </a:r>
            <a:endParaRPr lang="en-US" dirty="0"/>
          </a:p>
          <a:p>
            <a:pPr marL="0" lvl="0" indent="0">
              <a:buClr>
                <a:schemeClr val="dk1"/>
              </a:buClr>
              <a:buSzPts val="1050"/>
              <a:buNone/>
            </a:pPr>
            <a:endParaRPr lang="en-US" sz="1050" dirty="0"/>
          </a:p>
          <a:p>
            <a:pPr lvl="1">
              <a:buClr>
                <a:srgbClr val="FF0000"/>
              </a:buClr>
              <a:buSzPts val="3200"/>
            </a:pPr>
            <a:r>
              <a:rPr lang="en-US" sz="3200" dirty="0">
                <a:solidFill>
                  <a:srgbClr val="203063"/>
                </a:solidFill>
              </a:rPr>
              <a:t>without a residence in the United States, and</a:t>
            </a:r>
            <a:endParaRPr lang="en-US" dirty="0">
              <a:solidFill>
                <a:srgbClr val="203063"/>
              </a:solidFill>
            </a:endParaRPr>
          </a:p>
          <a:p>
            <a:pPr lvl="1">
              <a:spcBef>
                <a:spcPts val="1700"/>
              </a:spcBef>
              <a:buClr>
                <a:srgbClr val="FF0000"/>
              </a:buClr>
              <a:buSzPts val="3200"/>
            </a:pPr>
            <a:r>
              <a:rPr lang="en-US" sz="3200" dirty="0">
                <a:solidFill>
                  <a:srgbClr val="203063"/>
                </a:solidFill>
              </a:rPr>
              <a:t>without any ID or proof of citizenship.</a:t>
            </a:r>
            <a:endParaRPr lang="en-US" dirty="0">
              <a:solidFill>
                <a:srgbClr val="203063"/>
              </a:solidFill>
            </a:endParaRPr>
          </a:p>
          <a:p>
            <a:pPr marL="0" indent="0">
              <a:buNone/>
            </a:pPr>
            <a:endParaRPr lang="en-US" dirty="0"/>
          </a:p>
        </p:txBody>
      </p:sp>
      <p:pic>
        <p:nvPicPr>
          <p:cNvPr id="4" name="Picture 3">
            <a:extLst>
              <a:ext uri="{FF2B5EF4-FFF2-40B4-BE49-F238E27FC236}">
                <a16:creationId xmlns:a16="http://schemas.microsoft.com/office/drawing/2014/main" id="{CD76D44A-2CF6-7F38-1B0C-FD2F72336922}"/>
              </a:ext>
            </a:extLst>
          </p:cNvPr>
          <p:cNvPicPr>
            <a:picLocks noChangeAspect="1"/>
          </p:cNvPicPr>
          <p:nvPr/>
        </p:nvPicPr>
        <p:blipFill>
          <a:blip r:embed="rId5"/>
          <a:stretch>
            <a:fillRect/>
          </a:stretch>
        </p:blipFill>
        <p:spPr>
          <a:xfrm>
            <a:off x="10709048" y="6149087"/>
            <a:ext cx="1060693" cy="347665"/>
          </a:xfrm>
          <a:prstGeom prst="rect">
            <a:avLst/>
          </a:prstGeom>
        </p:spPr>
      </p:pic>
      <p:sp>
        <p:nvSpPr>
          <p:cNvPr id="5" name="Google Shape;214;p22">
            <a:extLst>
              <a:ext uri="{FF2B5EF4-FFF2-40B4-BE49-F238E27FC236}">
                <a16:creationId xmlns:a16="http://schemas.microsoft.com/office/drawing/2014/main" id="{8F0929AE-FD0D-F09C-D947-226449CF1C63}"/>
              </a:ext>
            </a:extLst>
          </p:cNvPr>
          <p:cNvSpPr txBox="1"/>
          <p:nvPr/>
        </p:nvSpPr>
        <p:spPr>
          <a:xfrm>
            <a:off x="739739" y="6133672"/>
            <a:ext cx="59487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rgbClr val="203063"/>
                </a:solidFill>
                <a:latin typeface="Calibri"/>
                <a:ea typeface="Calibri"/>
                <a:cs typeface="Calibri"/>
                <a:sym typeface="Calibri"/>
              </a:rPr>
              <a:t>Source: Election Integrity Network, </a:t>
            </a:r>
            <a:r>
              <a:rPr lang="en-US" sz="1800" b="1" i="1" u="sng" dirty="0">
                <a:solidFill>
                  <a:srgbClr val="F03D4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whoscounting.us </a:t>
            </a:r>
            <a:endParaRPr lang="en-US" sz="1800" b="1" i="1" dirty="0">
              <a:solidFill>
                <a:srgbClr val="F03D40"/>
              </a:solidFill>
              <a:latin typeface="Calibri"/>
              <a:ea typeface="Calibri"/>
              <a:cs typeface="Calibri"/>
              <a:sym typeface="Calibri"/>
            </a:endParaRPr>
          </a:p>
        </p:txBody>
      </p:sp>
    </p:spTree>
    <p:extLst>
      <p:ext uri="{BB962C8B-B14F-4D97-AF65-F5344CB8AC3E}">
        <p14:creationId xmlns:p14="http://schemas.microsoft.com/office/powerpoint/2010/main" val="1837397441"/>
      </p:ext>
    </p:extLst>
  </p:cSld>
  <p:clrMapOvr>
    <a:masterClrMapping/>
  </p:clrMapOvr>
</p:sld>
</file>

<file path=ppt/theme/theme1.xml><?xml version="1.0" encoding="utf-8"?>
<a:theme xmlns:a="http://schemas.openxmlformats.org/drawingml/2006/main" name="Office Theme">
  <a:themeElements>
    <a:clrScheme name="Custom 6">
      <a:dk1>
        <a:srgbClr val="2E4574"/>
      </a:dk1>
      <a:lt1>
        <a:srgbClr val="FFFFFF"/>
      </a:lt1>
      <a:dk2>
        <a:srgbClr val="FF0000"/>
      </a:dk2>
      <a:lt2>
        <a:srgbClr val="E8E8E8"/>
      </a:lt2>
      <a:accent1>
        <a:srgbClr val="2E4574"/>
      </a:accent1>
      <a:accent2>
        <a:srgbClr val="FF0000"/>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144</TotalTime>
  <Words>2583</Words>
  <Application>Microsoft Macintosh PowerPoint</Application>
  <PresentationFormat>Widescreen</PresentationFormat>
  <Paragraphs>178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System Font Regular</vt:lpstr>
      <vt:lpstr>Wingdings</vt:lpstr>
      <vt:lpstr>Office Theme</vt:lpstr>
      <vt:lpstr>PowerPoint Presentation</vt:lpstr>
      <vt:lpstr>WHAT IS ONLY CITIZENS VOTE MONTH? </vt:lpstr>
      <vt:lpstr>WHY THIS ISSUE MATTERS </vt:lpstr>
      <vt:lpstr>PowerPoint Presentation</vt:lpstr>
      <vt:lpstr>PowerPoint Presentation</vt:lpstr>
      <vt:lpstr>PowerPoint Presentation</vt:lpstr>
      <vt:lpstr>PowerPoint Presentation</vt:lpstr>
      <vt:lpstr>PowerPoint Presentation</vt:lpstr>
      <vt:lpstr>The overseas voting regulations are a mess too.</vt:lpstr>
      <vt:lpstr>PowerPoint Presentation</vt:lpstr>
      <vt:lpstr>PowerPoint Presentation</vt:lpstr>
      <vt:lpstr>PowerPoint Presentation</vt:lpstr>
      <vt:lpstr>PowerPoint Presentation</vt:lpstr>
      <vt:lpstr>POLL RESULTS</vt:lpstr>
      <vt:lpstr>PowerPoint Presentation</vt:lpstr>
      <vt:lpstr>WHAT ARE WE DOING? </vt:lpstr>
      <vt:lpstr>PowerPoint Presentation</vt:lpstr>
      <vt:lpstr>CALL TO ACTION- SHARE THIS! </vt:lpstr>
      <vt:lpstr>THANK YOU!   For questions reach out to our team at support@teapartypatriots.org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Eisler</dc:creator>
  <cp:lastModifiedBy>Landon Arnesen</cp:lastModifiedBy>
  <cp:revision>14</cp:revision>
  <dcterms:created xsi:type="dcterms:W3CDTF">2025-07-07T23:28:36Z</dcterms:created>
  <dcterms:modified xsi:type="dcterms:W3CDTF">2025-07-18T21:17:19Z</dcterms:modified>
</cp:coreProperties>
</file>